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1" r:id="rId3"/>
    <p:sldMasterId id="2147483654" r:id="rId4"/>
  </p:sldMasterIdLst>
  <p:notesMasterIdLst>
    <p:notesMasterId r:id="rId6"/>
  </p:notesMasterIdLst>
  <p:sldIdLst>
    <p:sldId id="272" r:id="rId5"/>
    <p:sldId id="273" r:id="rId7"/>
    <p:sldId id="257" r:id="rId8"/>
    <p:sldId id="274" r:id="rId9"/>
    <p:sldId id="258" r:id="rId10"/>
    <p:sldId id="294" r:id="rId11"/>
    <p:sldId id="275" r:id="rId12"/>
    <p:sldId id="295" r:id="rId13"/>
    <p:sldId id="259" r:id="rId14"/>
    <p:sldId id="260" r:id="rId15"/>
    <p:sldId id="262" r:id="rId16"/>
    <p:sldId id="261" r:id="rId17"/>
    <p:sldId id="291" r:id="rId18"/>
    <p:sldId id="264" r:id="rId19"/>
    <p:sldId id="263" r:id="rId20"/>
    <p:sldId id="265" r:id="rId21"/>
    <p:sldId id="293" r:id="rId22"/>
    <p:sldId id="297" r:id="rId23"/>
    <p:sldId id="298" r:id="rId24"/>
  </p:sldIdLst>
  <p:sldSz cx="12192000" cy="6858000"/>
  <p:notesSz cx="6858000" cy="9144000"/>
  <p:embeddedFontLst>
    <p:embeddedFont>
      <p:font typeface="Source Han Sans CN Bold Bold" panose="020B0800000000000000" charset="-122"/>
      <p:bold r:id="rId28"/>
    </p:embeddedFont>
    <p:embeddedFont>
      <p:font typeface="OPPOSans H" panose="00020600040101010101" charset="-122"/>
      <p:regular r:id="rId29"/>
    </p:embeddedFont>
    <p:embeddedFont>
      <p:font typeface="OPPOSans L" panose="00020600040101010101" charset="-122"/>
      <p:regular r:id="rId30"/>
    </p:embeddedFont>
    <p:embeddedFont>
      <p:font typeface="Source Han Sans CN Normal" panose="020B0400000000000000" charset="-122"/>
      <p:regular r:id="rId31"/>
    </p:embeddedFont>
    <p:embeddedFont>
      <p:font typeface="思源黑体 CN Regular" panose="020B0300000000000000" charset="-122"/>
      <p:regular r:id="rId32"/>
    </p:embeddedFont>
    <p:embeddedFont>
      <p:font typeface="OPPOSans B" panose="00020600040101010101" charset="-122"/>
      <p:regular r:id="rId33"/>
    </p:embeddedFont>
    <p:embeddedFont>
      <p:font typeface="等线" panose="02010600030101010101" charset="-122"/>
      <p:regular r:id="rId34"/>
    </p:embeddedFont>
  </p:embeddedFontLst>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70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5" Type="http://schemas.openxmlformats.org/officeDocument/2006/relationships/tags" Target="tags/tag18.xml"/><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Master" Target="slideMasters/slideMaster2.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design202XAiPPT202X谢谢大家</a:t>
            </a:r>
            <a:endParaRPr kumimoji="1"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kumimoji="1" lang="zh-CN" altLang="en-US" dirty="0"/>
              <a:t>汇报人时间PowerPoint design202XAiPPT202X公司法律制度</a:t>
            </a:r>
            <a:endParaRPr kumimoji="1"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kumimoji="1"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5.png"/><Relationship Id="rId16" Type="http://schemas.openxmlformats.org/officeDocument/2006/relationships/notesSlide" Target="../notesSlides/notesSlide4.xml"/><Relationship Id="rId15" Type="http://schemas.openxmlformats.org/officeDocument/2006/relationships/slideLayout" Target="../slideLayouts/slideLayout2.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31667" y="4981443"/>
            <a:ext cx="3666015"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815877" y="5048897"/>
            <a:ext cx="3458249" cy="511187"/>
          </a:xfrm>
          <a:prstGeom prst="rect">
            <a:avLst/>
          </a:prstGeom>
          <a:noFill/>
          <a:ln>
            <a:noFill/>
          </a:ln>
        </p:spPr>
        <p:txBody>
          <a:bodyPr vert="horz" wrap="square" lIns="0" tIns="0" rIns="0" bIns="0" rtlCol="0" anchor="t"/>
          <a:lstStyle/>
          <a:p>
            <a:pPr algn="ctr">
              <a:lnSpc>
                <a:spcPct val="130000"/>
              </a:lnSpc>
            </a:pPr>
            <a:r>
              <a:rPr kumimoji="1" lang="zh-CN" altLang="en-US" sz="2800" dirty="0">
                <a:ln w="6350">
                  <a:noFill/>
                </a:ln>
                <a:solidFill>
                  <a:srgbClr val="FFFFFF">
                    <a:alpha val="100000"/>
                  </a:srgbClr>
                </a:solidFill>
                <a:latin typeface="Source Han Sans CN Bold Bold" panose="020B0800000000000000" charset="-122"/>
                <a:ea typeface="Source Han Sans CN Bold Bold" panose="020B0800000000000000" charset="-122"/>
              </a:rPr>
              <a:t>               北京出版社</a:t>
            </a:r>
            <a:endParaRPr kumimoji="1" lang="zh-CN" altLang="en-US" dirty="0"/>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ctr">
              <a:lnSpc>
                <a:spcPct val="130000"/>
              </a:lnSpc>
            </a:pPr>
            <a:r>
              <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rPr>
              <a:t>经济法</a:t>
            </a:r>
            <a:endParaRPr kumimoji="1" lang="zh-CN" altLang="en-US" sz="6600" dirty="0">
              <a:ln w="12700">
                <a:noFill/>
              </a:ln>
              <a:solidFill>
                <a:srgbClr val="FFFFFF">
                  <a:alpha val="100000"/>
                </a:srgbClr>
              </a:solidFill>
              <a:latin typeface="Source Han Sans CN Bold Bold" panose="020B0800000000000000" charset="-122"/>
              <a:ea typeface="Source Han Sans CN Bold Bold" panose="020B0800000000000000" charset="-122"/>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805012" y="2037112"/>
            <a:ext cx="1061262" cy="1066484"/>
          </a:xfrm>
          <a:prstGeom prst="rect">
            <a:avLst/>
          </a:prstGeom>
          <a:gradFill>
            <a:gsLst>
              <a:gs pos="0">
                <a:schemeClr val="accent1">
                  <a:lumMod val="60000"/>
                  <a:lumOff val="40000"/>
                </a:schemeClr>
              </a:gs>
              <a:gs pos="100000">
                <a:schemeClr val="accent1">
                  <a:lumMod val="30000"/>
                  <a:lumOff val="7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2266575" y="2335736"/>
            <a:ext cx="3440927" cy="1017146"/>
          </a:xfrm>
          <a:prstGeom prst="rect">
            <a:avLst/>
          </a:prstGeom>
          <a:noFill/>
          <a:ln>
            <a:noFill/>
          </a:ln>
        </p:spPr>
        <p:txBody>
          <a:bodyPr vert="horz" wrap="square" lIns="91440" tIns="45720" rIns="91440" bIns="45720" rtlCol="0" anchor="t"/>
          <a:lstStyle/>
          <a:p>
            <a:pPr algn="l">
              <a:lnSpc>
                <a:spcPct val="150000"/>
              </a:lnSpc>
            </a:pPr>
            <a:r>
              <a:rPr kumimoji="1" lang="en-US" altLang="zh-CN" dirty="0" err="1">
                <a:ln w="12700">
                  <a:noFill/>
                </a:ln>
                <a:latin typeface="Source Han Sans CN Normal" panose="020B0400000000000000" charset="-122"/>
                <a:ea typeface="Source Han Sans CN Normal" panose="020B0400000000000000" charset="-122"/>
                <a:cs typeface="Source Han Sans CN Normal" panose="020B0400000000000000" charset="-122"/>
              </a:rPr>
              <a:t>票据权利是指持票人向票据债务人请求支付票据金额的权利，包括付款请求权和追索权</a:t>
            </a:r>
            <a:r>
              <a:rPr kumimoji="1" lang="en-US" altLang="zh-CN" dirty="0">
                <a:ln w="12700">
                  <a:noFill/>
                </a:ln>
                <a:latin typeface="Source Han Sans CN Normal" panose="020B0400000000000000" charset="-122"/>
                <a:ea typeface="Source Han Sans CN Normal" panose="020B0400000000000000" charset="-122"/>
                <a:cs typeface="Source Han Sans CN Normal" panose="020B0400000000000000" charset="-122"/>
              </a:rPr>
              <a:t>。
</a:t>
            </a:r>
            <a:endParaRPr kumimoji="1" lang="en-US" altLang="zh-CN" dirty="0">
              <a:ln w="12700">
                <a:noFill/>
              </a:ln>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5" name="标题 1"/>
          <p:cNvSpPr txBox="1"/>
          <p:nvPr/>
        </p:nvSpPr>
        <p:spPr>
          <a:xfrm>
            <a:off x="2266575" y="1923967"/>
            <a:ext cx="3440927" cy="411768"/>
          </a:xfrm>
          <a:prstGeom prst="rect">
            <a:avLst/>
          </a:prstGeom>
          <a:noFill/>
          <a:ln>
            <a:noFill/>
          </a:ln>
        </p:spPr>
        <p:txBody>
          <a:bodyPr vert="horz" wrap="square" lIns="91440" tIns="45720" rIns="91440" bIns="45720" rtlCol="0" anchor="b"/>
          <a:lstStyle/>
          <a:p>
            <a:pPr algn="l">
              <a:lnSpc>
                <a:spcPct val="13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票据权利的概念</a:t>
            </a:r>
            <a:endPar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6" name="标题 1"/>
          <p:cNvSpPr txBox="1"/>
          <p:nvPr/>
        </p:nvSpPr>
        <p:spPr>
          <a:xfrm>
            <a:off x="6584389" y="2037112"/>
            <a:ext cx="1061262" cy="1066484"/>
          </a:xfrm>
          <a:prstGeom prst="rect">
            <a:avLst/>
          </a:prstGeom>
          <a:gradFill>
            <a:gsLst>
              <a:gs pos="0">
                <a:schemeClr val="accent1">
                  <a:lumMod val="60000"/>
                  <a:lumOff val="40000"/>
                </a:schemeClr>
              </a:gs>
              <a:gs pos="100000">
                <a:schemeClr val="accent1">
                  <a:lumMod val="30000"/>
                  <a:lumOff val="7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8140065" y="2335530"/>
            <a:ext cx="3475990" cy="1017270"/>
          </a:xfrm>
          <a:prstGeom prst="rect">
            <a:avLst/>
          </a:prstGeom>
          <a:noFill/>
          <a:ln>
            <a:noFill/>
          </a:ln>
        </p:spPr>
        <p:txBody>
          <a:bodyPr vert="horz" wrap="square" lIns="91440" tIns="45720" rIns="91440" bIns="45720" rtlCol="0" anchor="t"/>
          <a:lstStyle/>
          <a:p>
            <a:pPr algn="l">
              <a:lnSpc>
                <a:spcPct val="14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1.出票取得</a:t>
            </a:r>
            <a:endPar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2.转让取得</a:t>
            </a:r>
            <a:endPar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3.通过税收、继承、赠与、企业合并等方式取得票据。</a:t>
            </a:r>
            <a:endParaRPr kumimoji="1" lang="zh-CN" altLang="en-US" sz="1600"/>
          </a:p>
        </p:txBody>
      </p:sp>
      <p:sp>
        <p:nvSpPr>
          <p:cNvPr id="8" name="标题 1"/>
          <p:cNvSpPr txBox="1"/>
          <p:nvPr/>
        </p:nvSpPr>
        <p:spPr>
          <a:xfrm>
            <a:off x="8045952" y="1923967"/>
            <a:ext cx="3440927" cy="411768"/>
          </a:xfrm>
          <a:prstGeom prst="rect">
            <a:avLst/>
          </a:prstGeom>
          <a:noFill/>
          <a:ln>
            <a:noFill/>
          </a:ln>
        </p:spPr>
        <p:txBody>
          <a:bodyPr vert="horz" wrap="square" lIns="91440" tIns="45720" rIns="91440" bIns="45720" rtlCol="0" anchor="b"/>
          <a:lstStyle/>
          <a:p>
            <a:pPr algn="l">
              <a:lnSpc>
                <a:spcPct val="13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票据权利的取得</a:t>
            </a:r>
            <a:endPar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9" name="标题 1"/>
          <p:cNvSpPr txBox="1"/>
          <p:nvPr/>
        </p:nvSpPr>
        <p:spPr>
          <a:xfrm>
            <a:off x="6584389" y="4281162"/>
            <a:ext cx="1061262" cy="1066484"/>
          </a:xfrm>
          <a:prstGeom prst="rect">
            <a:avLst/>
          </a:prstGeom>
          <a:gradFill>
            <a:gsLst>
              <a:gs pos="0">
                <a:schemeClr val="accent1">
                  <a:lumMod val="60000"/>
                  <a:lumOff val="40000"/>
                </a:schemeClr>
              </a:gs>
              <a:gs pos="100000">
                <a:schemeClr val="accent1">
                  <a:lumMod val="30000"/>
                  <a:lumOff val="7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8045952" y="4579786"/>
            <a:ext cx="3440927" cy="1017146"/>
          </a:xfrm>
          <a:prstGeom prst="rect">
            <a:avLst/>
          </a:prstGeom>
          <a:noFill/>
          <a:ln>
            <a:noFill/>
          </a:ln>
        </p:spPr>
        <p:txBody>
          <a:bodyPr vert="horz" wrap="square" lIns="91440" tIns="45720" rIns="91440" bIns="45720" rtlCol="0" anchor="t"/>
          <a:lstStyle/>
          <a:p>
            <a:pPr algn="l">
              <a:lnSpc>
                <a:spcPct val="15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挂失止付
公示催告
普通诉讼</a:t>
            </a:r>
            <a:endParaRPr kumimoji="1" lang="zh-CN" altLang="en-US" sz="1600"/>
          </a:p>
        </p:txBody>
      </p:sp>
      <p:sp>
        <p:nvSpPr>
          <p:cNvPr id="11" name="标题 1"/>
          <p:cNvSpPr txBox="1"/>
          <p:nvPr/>
        </p:nvSpPr>
        <p:spPr>
          <a:xfrm>
            <a:off x="8045952" y="4168017"/>
            <a:ext cx="3440927" cy="411768"/>
          </a:xfrm>
          <a:prstGeom prst="rect">
            <a:avLst/>
          </a:prstGeom>
          <a:noFill/>
          <a:ln>
            <a:noFill/>
          </a:ln>
        </p:spPr>
        <p:txBody>
          <a:bodyPr vert="horz" wrap="square" lIns="91440" tIns="45720" rIns="91440" bIns="45720" rtlCol="0" anchor="b"/>
          <a:lstStyle/>
          <a:p>
            <a:pPr algn="l">
              <a:lnSpc>
                <a:spcPct val="13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票据权利丧失补救</a:t>
            </a:r>
            <a:endPar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2" name="标题 1"/>
          <p:cNvSpPr txBox="1"/>
          <p:nvPr/>
        </p:nvSpPr>
        <p:spPr>
          <a:xfrm>
            <a:off x="805012" y="4281162"/>
            <a:ext cx="1061262" cy="1066484"/>
          </a:xfrm>
          <a:prstGeom prst="rect">
            <a:avLst/>
          </a:prstGeom>
          <a:gradFill>
            <a:gsLst>
              <a:gs pos="0">
                <a:schemeClr val="accent1">
                  <a:lumMod val="60000"/>
                  <a:lumOff val="40000"/>
                </a:schemeClr>
              </a:gs>
              <a:gs pos="100000">
                <a:schemeClr val="accent1">
                  <a:lumMod val="30000"/>
                  <a:lumOff val="7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2266575" y="4579786"/>
            <a:ext cx="3440927" cy="1017146"/>
          </a:xfrm>
          <a:prstGeom prst="rect">
            <a:avLst/>
          </a:prstGeom>
          <a:noFill/>
          <a:ln>
            <a:noFill/>
          </a:ln>
        </p:spPr>
        <p:txBody>
          <a:bodyPr vert="horz" wrap="square" lIns="91440" tIns="45720" rIns="91440" bIns="45720" rtlCol="0" anchor="t"/>
          <a:lstStyle/>
          <a:p>
            <a:pPr algn="l">
              <a:lnSpc>
                <a:spcPct val="15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票据权利的行使，是指票据权利人向票据债务人提示票据，请求实现票据权利的行为。如提示承兑、提示付款、行使追索权等。</a:t>
            </a:r>
            <a:endParaRPr kumimoji="1" lang="zh-CN" altLang="en-US" sz="1600"/>
          </a:p>
        </p:txBody>
      </p:sp>
      <p:sp>
        <p:nvSpPr>
          <p:cNvPr id="14" name="标题 1"/>
          <p:cNvSpPr txBox="1"/>
          <p:nvPr/>
        </p:nvSpPr>
        <p:spPr>
          <a:xfrm>
            <a:off x="2266575" y="4168017"/>
            <a:ext cx="3440927" cy="411768"/>
          </a:xfrm>
          <a:prstGeom prst="rect">
            <a:avLst/>
          </a:prstGeom>
          <a:noFill/>
          <a:ln>
            <a:noFill/>
          </a:ln>
        </p:spPr>
        <p:txBody>
          <a:bodyPr vert="horz" wrap="square" lIns="91440" tIns="45720" rIns="91440" bIns="45720" rtlCol="0" anchor="b"/>
          <a:lstStyle/>
          <a:p>
            <a:pPr algn="l">
              <a:lnSpc>
                <a:spcPct val="130000"/>
              </a:lnSpc>
            </a:pPr>
            <a:r>
              <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票据权利的行使</a:t>
            </a:r>
            <a:endParaRPr kumimoji="1" lang="en-US" altLang="zh-CN"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5" name="标题 1"/>
          <p:cNvSpPr txBox="1"/>
          <p:nvPr/>
        </p:nvSpPr>
        <p:spPr>
          <a:xfrm>
            <a:off x="1169814" y="2390723"/>
            <a:ext cx="331658" cy="35926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6" name="标题 1"/>
          <p:cNvSpPr txBox="1"/>
          <p:nvPr/>
        </p:nvSpPr>
        <p:spPr>
          <a:xfrm>
            <a:off x="1123298" y="4602062"/>
            <a:ext cx="424690" cy="424686"/>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7" name="标题 1"/>
          <p:cNvSpPr txBox="1"/>
          <p:nvPr/>
        </p:nvSpPr>
        <p:spPr>
          <a:xfrm>
            <a:off x="6929399" y="2390722"/>
            <a:ext cx="371242" cy="35926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8" name="标题 1"/>
          <p:cNvSpPr txBox="1"/>
          <p:nvPr/>
        </p:nvSpPr>
        <p:spPr>
          <a:xfrm>
            <a:off x="6924433" y="4634772"/>
            <a:ext cx="381174" cy="359266"/>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9" name="标题 1"/>
          <p:cNvSpPr txBox="1"/>
          <p:nvPr/>
        </p:nvSpPr>
        <p:spPr>
          <a:xfrm>
            <a:off x="1680588" y="2400332"/>
            <a:ext cx="340045" cy="340045"/>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1621143" y="2343679"/>
            <a:ext cx="458935" cy="453351"/>
          </a:xfrm>
          <a:prstGeom prst="rect">
            <a:avLst/>
          </a:prstGeom>
          <a:noFill/>
          <a:ln>
            <a:noFill/>
          </a:ln>
        </p:spPr>
        <p:txBody>
          <a:bodyPr vert="horz" wrap="square" lIns="91440" tIns="45720" rIns="91440" bIns="45720" rtlCol="0" anchor="ctr"/>
          <a:lstStyle/>
          <a:p>
            <a:pPr algn="ctr">
              <a:lnSpc>
                <a:spcPct val="110000"/>
              </a:lnSpc>
            </a:pPr>
            <a:r>
              <a:rPr kumimoji="1" lang="en-US" altLang="zh-CN" sz="1400">
                <a:ln w="12700">
                  <a:noFill/>
                </a:ln>
                <a:solidFill>
                  <a:srgbClr val="FFFFFF">
                    <a:alpha val="100000"/>
                  </a:srgbClr>
                </a:solidFill>
                <a:latin typeface="思源黑体 CN Regular" panose="020B0300000000000000" charset="-122"/>
                <a:ea typeface="思源黑体 CN Regular" panose="020B0300000000000000" charset="-122"/>
                <a:cs typeface="思源黑体 CN Regular" panose="020B0300000000000000" charset="-122"/>
              </a:rPr>
              <a:t>01</a:t>
            </a:r>
            <a:endParaRPr kumimoji="1" lang="zh-CN" altLang="en-US"/>
          </a:p>
        </p:txBody>
      </p:sp>
      <p:sp>
        <p:nvSpPr>
          <p:cNvPr id="21" name="标题 1"/>
          <p:cNvSpPr txBox="1"/>
          <p:nvPr/>
        </p:nvSpPr>
        <p:spPr>
          <a:xfrm>
            <a:off x="1680588" y="4644382"/>
            <a:ext cx="340045" cy="340045"/>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2" name="标题 1"/>
          <p:cNvSpPr txBox="1"/>
          <p:nvPr/>
        </p:nvSpPr>
        <p:spPr>
          <a:xfrm>
            <a:off x="1621143" y="4587729"/>
            <a:ext cx="458935" cy="453351"/>
          </a:xfrm>
          <a:prstGeom prst="rect">
            <a:avLst/>
          </a:prstGeom>
          <a:noFill/>
          <a:ln>
            <a:noFill/>
          </a:ln>
        </p:spPr>
        <p:txBody>
          <a:bodyPr vert="horz" wrap="square" lIns="91440" tIns="45720" rIns="91440" bIns="45720" rtlCol="0" anchor="ctr"/>
          <a:lstStyle/>
          <a:p>
            <a:pPr algn="ctr">
              <a:lnSpc>
                <a:spcPct val="110000"/>
              </a:lnSpc>
            </a:pPr>
            <a:r>
              <a:rPr kumimoji="1" lang="en-US" altLang="zh-CN" sz="1400">
                <a:ln w="12700">
                  <a:noFill/>
                </a:ln>
                <a:solidFill>
                  <a:srgbClr val="FFFFFF">
                    <a:alpha val="100000"/>
                  </a:srgbClr>
                </a:solidFill>
                <a:latin typeface="思源黑体 CN Regular" panose="020B0300000000000000" charset="-122"/>
                <a:ea typeface="思源黑体 CN Regular" panose="020B0300000000000000" charset="-122"/>
                <a:cs typeface="思源黑体 CN Regular" panose="020B0300000000000000" charset="-122"/>
              </a:rPr>
              <a:t>03</a:t>
            </a:r>
            <a:endParaRPr kumimoji="1" lang="zh-CN" altLang="en-US"/>
          </a:p>
        </p:txBody>
      </p:sp>
      <p:sp>
        <p:nvSpPr>
          <p:cNvPr id="23" name="标题 1"/>
          <p:cNvSpPr txBox="1"/>
          <p:nvPr/>
        </p:nvSpPr>
        <p:spPr>
          <a:xfrm>
            <a:off x="7470687" y="2400332"/>
            <a:ext cx="340045" cy="340045"/>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7411242" y="2343679"/>
            <a:ext cx="458935" cy="453351"/>
          </a:xfrm>
          <a:prstGeom prst="rect">
            <a:avLst/>
          </a:prstGeom>
          <a:noFill/>
          <a:ln>
            <a:noFill/>
          </a:ln>
        </p:spPr>
        <p:txBody>
          <a:bodyPr vert="horz" wrap="square" lIns="91440" tIns="45720" rIns="91440" bIns="45720" rtlCol="0" anchor="ctr"/>
          <a:lstStyle/>
          <a:p>
            <a:pPr algn="ctr">
              <a:lnSpc>
                <a:spcPct val="110000"/>
              </a:lnSpc>
            </a:pPr>
            <a:r>
              <a:rPr kumimoji="1" lang="en-US" altLang="zh-CN" sz="1400">
                <a:ln w="12700">
                  <a:noFill/>
                </a:ln>
                <a:solidFill>
                  <a:srgbClr val="FFFFFF">
                    <a:alpha val="100000"/>
                  </a:srgbClr>
                </a:solidFill>
                <a:latin typeface="思源黑体 CN Regular" panose="020B0300000000000000" charset="-122"/>
                <a:ea typeface="思源黑体 CN Regular" panose="020B0300000000000000" charset="-122"/>
                <a:cs typeface="思源黑体 CN Regular" panose="020B0300000000000000" charset="-122"/>
              </a:rPr>
              <a:t>02</a:t>
            </a:r>
            <a:endParaRPr kumimoji="1" lang="zh-CN" altLang="en-US"/>
          </a:p>
        </p:txBody>
      </p:sp>
      <p:sp>
        <p:nvSpPr>
          <p:cNvPr id="25" name="标题 1"/>
          <p:cNvSpPr txBox="1"/>
          <p:nvPr/>
        </p:nvSpPr>
        <p:spPr>
          <a:xfrm>
            <a:off x="7470687" y="4644382"/>
            <a:ext cx="340045" cy="340045"/>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6" name="标题 1"/>
          <p:cNvSpPr txBox="1"/>
          <p:nvPr/>
        </p:nvSpPr>
        <p:spPr>
          <a:xfrm>
            <a:off x="7411242" y="4587729"/>
            <a:ext cx="458935" cy="453351"/>
          </a:xfrm>
          <a:prstGeom prst="rect">
            <a:avLst/>
          </a:prstGeom>
          <a:noFill/>
          <a:ln>
            <a:noFill/>
          </a:ln>
        </p:spPr>
        <p:txBody>
          <a:bodyPr vert="horz" wrap="square" lIns="91440" tIns="45720" rIns="91440" bIns="45720" rtlCol="0" anchor="ctr"/>
          <a:lstStyle/>
          <a:p>
            <a:pPr algn="ctr">
              <a:lnSpc>
                <a:spcPct val="110000"/>
              </a:lnSpc>
            </a:pPr>
            <a:r>
              <a:rPr kumimoji="1" lang="en-US" altLang="zh-CN" sz="1400">
                <a:ln w="12700">
                  <a:noFill/>
                </a:ln>
                <a:solidFill>
                  <a:srgbClr val="FFFFFF">
                    <a:alpha val="100000"/>
                  </a:srgbClr>
                </a:solidFill>
                <a:latin typeface="思源黑体 CN Regular" panose="020B0300000000000000" charset="-122"/>
                <a:ea typeface="思源黑体 CN Regular" panose="020B0300000000000000" charset="-122"/>
                <a:cs typeface="思源黑体 CN Regular" panose="020B0300000000000000" charset="-122"/>
              </a:rPr>
              <a:t>04</a:t>
            </a:r>
            <a:endParaRPr kumimoji="1" lang="zh-CN" altLang="en-US"/>
          </a:p>
        </p:txBody>
      </p:sp>
      <p:sp>
        <p:nvSpPr>
          <p:cNvPr id="27"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二（一）</a:t>
            </a:r>
            <a:r>
              <a:rPr kumimoji="1" lang="en-US" altLang="zh-CN" sz="28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票据权利与责任</a:t>
            </a:r>
            <a:endParaRPr kumimoji="1" lang="zh-CN" altLang="en-US" dirty="0"/>
          </a:p>
        </p:txBody>
      </p:sp>
      <p:sp>
        <p:nvSpPr>
          <p:cNvPr id="28"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26924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8100000">
            <a:off x="1849052" y="2382575"/>
            <a:ext cx="1378232" cy="1378232"/>
          </a:xfrm>
          <a:prstGeom prst="teardrop">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3512820" y="2673350"/>
            <a:ext cx="6958965" cy="3602990"/>
          </a:xfrm>
          <a:prstGeom prst="rect">
            <a:avLst/>
          </a:prstGeom>
          <a:noFill/>
          <a:ln cap="sq">
            <a:noFill/>
          </a:ln>
        </p:spPr>
        <p:txBody>
          <a:bodyPr vert="horz" wrap="square" lIns="0" tIns="0" rIns="0" bIns="0" rtlCol="0" anchor="t"/>
          <a:lstStyle/>
          <a:p>
            <a:pPr algn="l">
              <a:lnSpc>
                <a:spcPct val="150000"/>
              </a:lnSpc>
            </a:pPr>
            <a:r>
              <a:rPr kumimoji="1" lang="en-US" altLang="zh-CN">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①持票人对票据的出票人和承兑人的权利(包括付款请求权和追索权),自票据到期日起2年。见票即付的汇票、本票,自出票日起2年。</a:t>
            </a:r>
            <a:endParaRPr kumimoji="1" lang="en-US" altLang="zh-CN">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②持票人对支票出票人的权利(包括付款请求权和追索权),自出票日起6个月。</a:t>
            </a:r>
            <a:endParaRPr kumimoji="1" lang="en-US" altLang="zh-CN">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③持票人对前手(不包括出票人)的追索权,自被拒绝承兑或者被拒绝付款之日起6个月。</a:t>
            </a:r>
            <a:endParaRPr kumimoji="1" lang="en-US" altLang="zh-CN">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④持票人对前手(不包括出票人)的再追索权,自清偿日或者被提起诉讼之日起3个月。</a:t>
            </a:r>
            <a:endParaRPr kumimoji="1" lang="en-US" altLang="zh-CN">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5" name="标题 1"/>
          <p:cNvSpPr txBox="1"/>
          <p:nvPr/>
        </p:nvSpPr>
        <p:spPr>
          <a:xfrm>
            <a:off x="3449955" y="1119505"/>
            <a:ext cx="7149465" cy="1107440"/>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3676650" y="1318260"/>
            <a:ext cx="6795770" cy="779145"/>
          </a:xfrm>
          <a:prstGeom prst="rect">
            <a:avLst/>
          </a:prstGeom>
          <a:noFill/>
          <a:ln cap="sq">
            <a:noFill/>
          </a:ln>
        </p:spPr>
        <p:txBody>
          <a:bodyPr vert="horz" wrap="square" lIns="0" tIns="0" rIns="0" bIns="0" rtlCol="0" anchor="ctr"/>
          <a:lstStyle/>
          <a:p>
            <a:pPr>
              <a:lnSpc>
                <a:spcPct val="130000"/>
              </a:lnSpc>
            </a:pPr>
            <a:r>
              <a:rPr kumimoji="1" lang="en-US" altLang="zh-CN" sz="2400" dirty="0" err="1">
                <a:ln w="12700">
                  <a:noFill/>
                </a:ln>
                <a:solidFill>
                  <a:srgbClr val="0170E1">
                    <a:alpha val="100000"/>
                  </a:srgbClr>
                </a:solidFill>
                <a:latin typeface="OPPOSans B" panose="00020600040101010101" charset="-122"/>
                <a:ea typeface="OPPOSans B" panose="00020600040101010101" charset="-122"/>
                <a:cs typeface="OPPOSans B" panose="00020600040101010101" charset="-122"/>
              </a:rPr>
              <a:t>票据利的时效，是指票据权利在时效期间内不行使，即引起票据权利丧失</a:t>
            </a:r>
            <a:r>
              <a:rPr kumimoji="1" lang="en-US" altLang="zh-CN" sz="2400" dirty="0">
                <a:ln w="12700">
                  <a:noFill/>
                </a:ln>
                <a:solidFill>
                  <a:srgbClr val="0170E1">
                    <a:alpha val="100000"/>
                  </a:srgbClr>
                </a:solidFill>
                <a:latin typeface="OPPOSans B" panose="00020600040101010101" charset="-122"/>
                <a:ea typeface="OPPOSans B" panose="00020600040101010101" charset="-122"/>
                <a:cs typeface="OPPOSans B" panose="00020600040101010101" charset="-122"/>
              </a:rPr>
              <a:t>。</a:t>
            </a:r>
            <a:endParaRPr kumimoji="1" lang="en-US" altLang="zh-CN" sz="2400" dirty="0">
              <a:ln w="12700">
                <a:noFill/>
              </a:ln>
              <a:solidFill>
                <a:srgbClr val="0170E1">
                  <a:alpha val="100000"/>
                </a:srgbClr>
              </a:solidFill>
              <a:latin typeface="OPPOSans B" panose="00020600040101010101" charset="-122"/>
              <a:ea typeface="OPPOSans B" panose="00020600040101010101" charset="-122"/>
              <a:cs typeface="OPPOSans B" panose="00020600040101010101" charset="-122"/>
            </a:endParaRPr>
          </a:p>
        </p:txBody>
      </p:sp>
      <p:sp>
        <p:nvSpPr>
          <p:cNvPr id="7" name="标题 1"/>
          <p:cNvSpPr txBox="1"/>
          <p:nvPr/>
        </p:nvSpPr>
        <p:spPr>
          <a:xfrm>
            <a:off x="1933163" y="2466686"/>
            <a:ext cx="1210010" cy="1210010"/>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2240398" y="2811003"/>
            <a:ext cx="595540" cy="521377"/>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accent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9"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二（二）</a:t>
            </a:r>
            <a:r>
              <a:rPr kumimoji="1" lang="en-US" altLang="zh-CN"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据权利时效</a:t>
            </a:r>
            <a:endPar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0"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3089910" y="2478404"/>
            <a:ext cx="7764145" cy="2729216"/>
          </a:xfrm>
          <a:prstGeom prst="roundRect">
            <a:avLst>
              <a:gd name="adj" fmla="val 8527"/>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325144" y="2237872"/>
            <a:ext cx="2454443" cy="2125579"/>
          </a:xfrm>
          <a:custGeom>
            <a:avLst/>
            <a:gdLst>
              <a:gd name="connsiteX0" fmla="*/ 354270 w 2454443"/>
              <a:gd name="connsiteY0" fmla="*/ 0 h 2125579"/>
              <a:gd name="connsiteX1" fmla="*/ 733926 w 2454443"/>
              <a:gd name="connsiteY1" fmla="*/ 0 h 2125579"/>
              <a:gd name="connsiteX2" fmla="*/ 1062790 w 2454443"/>
              <a:gd name="connsiteY2" fmla="*/ 328864 h 2125579"/>
              <a:gd name="connsiteX3" fmla="*/ 1391654 w 2454443"/>
              <a:gd name="connsiteY3" fmla="*/ 0 h 2125579"/>
              <a:gd name="connsiteX4" fmla="*/ 1771309 w 2454443"/>
              <a:gd name="connsiteY4" fmla="*/ 0 h 2125579"/>
              <a:gd name="connsiteX5" fmla="*/ 2125579 w 2454443"/>
              <a:gd name="connsiteY5" fmla="*/ 354270 h 2125579"/>
              <a:gd name="connsiteX6" fmla="*/ 2125579 w 2454443"/>
              <a:gd name="connsiteY6" fmla="*/ 733926 h 2125579"/>
              <a:gd name="connsiteX7" fmla="*/ 2454443 w 2454443"/>
              <a:gd name="connsiteY7" fmla="*/ 1062790 h 2125579"/>
              <a:gd name="connsiteX8" fmla="*/ 2125579 w 2454443"/>
              <a:gd name="connsiteY8" fmla="*/ 1391654 h 2125579"/>
              <a:gd name="connsiteX9" fmla="*/ 2125579 w 2454443"/>
              <a:gd name="connsiteY9" fmla="*/ 1771309 h 2125579"/>
              <a:gd name="connsiteX10" fmla="*/ 1771309 w 2454443"/>
              <a:gd name="connsiteY10" fmla="*/ 2125579 h 2125579"/>
              <a:gd name="connsiteX11" fmla="*/ 354270 w 2454443"/>
              <a:gd name="connsiteY11" fmla="*/ 2125579 h 2125579"/>
              <a:gd name="connsiteX12" fmla="*/ 0 w 2454443"/>
              <a:gd name="connsiteY12" fmla="*/ 1771309 h 2125579"/>
              <a:gd name="connsiteX13" fmla="*/ 0 w 2454443"/>
              <a:gd name="connsiteY13" fmla="*/ 354270 h 2125579"/>
              <a:gd name="connsiteX14" fmla="*/ 354270 w 2454443"/>
              <a:gd name="connsiteY14" fmla="*/ 0 h 2125579"/>
            </a:gdLst>
            <a:ahLst/>
            <a:cxnLst/>
            <a:rect l="l" t="t" r="r" b="b"/>
            <a:pathLst>
              <a:path w="2454443" h="2125579">
                <a:moveTo>
                  <a:pt x="354270" y="0"/>
                </a:moveTo>
                <a:lnTo>
                  <a:pt x="733926" y="0"/>
                </a:lnTo>
                <a:cubicBezTo>
                  <a:pt x="733926" y="181627"/>
                  <a:pt x="881163" y="328864"/>
                  <a:pt x="1062790" y="328864"/>
                </a:cubicBezTo>
                <a:cubicBezTo>
                  <a:pt x="1244417" y="328864"/>
                  <a:pt x="1391654" y="181627"/>
                  <a:pt x="1391654" y="0"/>
                </a:cubicBezTo>
                <a:lnTo>
                  <a:pt x="1771309" y="0"/>
                </a:lnTo>
                <a:cubicBezTo>
                  <a:pt x="1966967" y="0"/>
                  <a:pt x="2125579" y="158612"/>
                  <a:pt x="2125579" y="354270"/>
                </a:cubicBezTo>
                <a:lnTo>
                  <a:pt x="2125579" y="733926"/>
                </a:lnTo>
                <a:cubicBezTo>
                  <a:pt x="2307206" y="733926"/>
                  <a:pt x="2454443" y="881163"/>
                  <a:pt x="2454443" y="1062790"/>
                </a:cubicBezTo>
                <a:cubicBezTo>
                  <a:pt x="2454443" y="1244417"/>
                  <a:pt x="2307206" y="1391654"/>
                  <a:pt x="2125579" y="1391654"/>
                </a:cubicBezTo>
                <a:lnTo>
                  <a:pt x="2125579" y="1771309"/>
                </a:lnTo>
                <a:cubicBezTo>
                  <a:pt x="2125579" y="1966967"/>
                  <a:pt x="1966967" y="2125579"/>
                  <a:pt x="1771309" y="2125579"/>
                </a:cubicBezTo>
                <a:lnTo>
                  <a:pt x="354270" y="2125579"/>
                </a:lnTo>
                <a:cubicBezTo>
                  <a:pt x="158612" y="2125579"/>
                  <a:pt x="0" y="1966967"/>
                  <a:pt x="0" y="1771309"/>
                </a:cubicBezTo>
                <a:lnTo>
                  <a:pt x="0" y="354270"/>
                </a:lnTo>
                <a:cubicBezTo>
                  <a:pt x="0" y="158612"/>
                  <a:pt x="158612" y="0"/>
                  <a:pt x="354270" y="0"/>
                </a:cubicBezTo>
                <a:close/>
              </a:path>
            </a:pathLst>
          </a:custGeom>
          <a:solidFill>
            <a:schemeClr val="accent1"/>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985491" y="3007987"/>
            <a:ext cx="796865" cy="697643"/>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6" name="标题 1"/>
          <p:cNvSpPr txBox="1"/>
          <p:nvPr/>
        </p:nvSpPr>
        <p:spPr>
          <a:xfrm>
            <a:off x="3901156" y="2760344"/>
            <a:ext cx="6831330" cy="2034679"/>
          </a:xfrm>
          <a:prstGeom prst="rect">
            <a:avLst/>
          </a:prstGeom>
          <a:noFill/>
          <a:ln>
            <a:noFill/>
          </a:ln>
        </p:spPr>
        <p:txBody>
          <a:bodyPr vert="horz" wrap="square" lIns="0" tIns="0" rIns="0" bIns="0" rtlCol="0" anchor="ctr"/>
          <a:lstStyle/>
          <a:p>
            <a:pPr algn="l">
              <a:lnSpc>
                <a:spcPct val="150000"/>
              </a:lnSpc>
            </a:pP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票据行为是指票据当事人以发生票据债务为目的的、以在票据上签章为权利义务成立要件的法律行为</a:t>
            </a:r>
            <a:r>
              <a:rPr kumimoji="1" lang="en-US" altLang="zh-CN"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不同的票据所涉及的票据行为是不同的</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，有些票据行为是汇票、本票、支票共有的行为，如出票、背书、付款等；而有的只是某一种票据所独有的行为，如承兑是汇票所独有的行为。</a:t>
            </a:r>
            <a:endParaRPr kumimoji="1" lang="zh-CN" altLang="en-US" dirty="0"/>
          </a:p>
        </p:txBody>
      </p:sp>
      <p:sp>
        <p:nvSpPr>
          <p:cNvPr id="7"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三（一）</a:t>
            </a:r>
            <a:r>
              <a:rPr kumimoji="1" lang="en-US" altLang="zh-CN" sz="28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票据行为</a:t>
            </a:r>
            <a:endParaRPr kumimoji="1" lang="zh-CN" altLang="en-US" dirty="0"/>
          </a:p>
        </p:txBody>
      </p:sp>
      <p:sp>
        <p:nvSpPr>
          <p:cNvPr id="8"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805012" y="2037112"/>
            <a:ext cx="1061262" cy="1066484"/>
          </a:xfrm>
          <a:prstGeom prst="rect">
            <a:avLst/>
          </a:prstGeom>
          <a:gradFill>
            <a:gsLst>
              <a:gs pos="0">
                <a:schemeClr val="accent1">
                  <a:lumMod val="60000"/>
                  <a:lumOff val="40000"/>
                </a:schemeClr>
              </a:gs>
              <a:gs pos="100000">
                <a:schemeClr val="accent1">
                  <a:lumMod val="30000"/>
                  <a:lumOff val="7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2266315" y="2335530"/>
            <a:ext cx="3441065" cy="1749425"/>
          </a:xfrm>
          <a:prstGeom prst="rect">
            <a:avLst/>
          </a:prstGeom>
          <a:noFill/>
          <a:ln>
            <a:noFill/>
          </a:ln>
        </p:spPr>
        <p:txBody>
          <a:bodyPr vert="horz" wrap="square" lIns="91440" tIns="45720" rIns="91440" bIns="45720" rtlCol="0" anchor="t"/>
          <a:lstStyle/>
          <a:p>
            <a:pPr algn="l">
              <a:lnSpc>
                <a:spcPct val="120000"/>
              </a:lnSpc>
            </a:pPr>
            <a:r>
              <a:rPr kumimoji="1" lang="en-US" altLang="zh-CN" dirty="0">
                <a:ln w="12700">
                  <a:noFill/>
                </a:ln>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dirty="0">
                <a:ln w="12700">
                  <a:noFill/>
                </a:ln>
                <a:latin typeface="Source Han Sans CN Normal" panose="020B0400000000000000" charset="-122"/>
                <a:ea typeface="Source Han Sans CN Normal" panose="020B0400000000000000" charset="-122"/>
                <a:cs typeface="Source Han Sans CN Normal" panose="020B0400000000000000" charset="-122"/>
              </a:rPr>
              <a:t>出票的概念</a:t>
            </a:r>
            <a:endParaRPr kumimoji="1" lang="zh-CN" altLang="en-US" dirty="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20000"/>
              </a:lnSpc>
            </a:pPr>
            <a:r>
              <a:rPr kumimoji="1" lang="en-US" altLang="zh-CN" dirty="0">
                <a:ln w="12700">
                  <a:noFill/>
                </a:ln>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dirty="0">
                <a:ln w="12700">
                  <a:noFill/>
                </a:ln>
                <a:latin typeface="Source Han Sans CN Normal" panose="020B0400000000000000" charset="-122"/>
                <a:ea typeface="Source Han Sans CN Normal" panose="020B0400000000000000" charset="-122"/>
                <a:cs typeface="Source Han Sans CN Normal" panose="020B0400000000000000" charset="-122"/>
              </a:rPr>
              <a:t>出票的要求</a:t>
            </a:r>
            <a:endParaRPr kumimoji="1" lang="zh-CN" altLang="en-US" dirty="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20000"/>
              </a:lnSpc>
            </a:pPr>
            <a:r>
              <a:rPr kumimoji="1" lang="en-US" altLang="zh-CN" dirty="0">
                <a:ln w="12700">
                  <a:noFill/>
                </a:ln>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dirty="0">
                <a:ln w="12700">
                  <a:noFill/>
                </a:ln>
                <a:latin typeface="Source Han Sans CN Normal" panose="020B0400000000000000" charset="-122"/>
                <a:ea typeface="Source Han Sans CN Normal" panose="020B0400000000000000" charset="-122"/>
                <a:cs typeface="Source Han Sans CN Normal" panose="020B0400000000000000" charset="-122"/>
              </a:rPr>
              <a:t>记载事项</a:t>
            </a:r>
            <a:endParaRPr kumimoji="1" lang="zh-CN" altLang="en-US" dirty="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20000"/>
              </a:lnSpc>
            </a:pPr>
            <a:r>
              <a:rPr kumimoji="1" lang="en-US" altLang="zh-CN" dirty="0">
                <a:ln w="12700">
                  <a:noFill/>
                </a:ln>
                <a:latin typeface="Source Han Sans CN Normal" panose="020B0400000000000000" charset="-122"/>
                <a:ea typeface="Source Han Sans CN Normal" panose="020B0400000000000000" charset="-122"/>
                <a:cs typeface="Source Han Sans CN Normal" panose="020B0400000000000000" charset="-122"/>
              </a:rPr>
              <a:t>4.</a:t>
            </a:r>
            <a:r>
              <a:rPr kumimoji="1" lang="zh-CN" altLang="en-US" dirty="0">
                <a:ln w="12700">
                  <a:noFill/>
                </a:ln>
                <a:latin typeface="Source Han Sans CN Normal" panose="020B0400000000000000" charset="-122"/>
                <a:ea typeface="Source Han Sans CN Normal" panose="020B0400000000000000" charset="-122"/>
                <a:cs typeface="Source Han Sans CN Normal" panose="020B0400000000000000" charset="-122"/>
              </a:rPr>
              <a:t>出票的效力</a:t>
            </a:r>
            <a:r>
              <a:rPr kumimoji="1" lang="en-US" altLang="zh-CN" dirty="0">
                <a:ln w="12700">
                  <a:noFill/>
                </a:ln>
                <a:latin typeface="Source Han Sans CN Normal" panose="020B0400000000000000" charset="-122"/>
                <a:ea typeface="Source Han Sans CN Normal" panose="020B0400000000000000" charset="-122"/>
                <a:cs typeface="Source Han Sans CN Normal" panose="020B0400000000000000" charset="-122"/>
              </a:rPr>
              <a:t>
</a:t>
            </a:r>
            <a:endParaRPr kumimoji="1" lang="en-US" altLang="zh-CN" dirty="0">
              <a:ln w="12700">
                <a:noFill/>
              </a:ln>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5" name="标题 1"/>
          <p:cNvSpPr txBox="1"/>
          <p:nvPr/>
        </p:nvSpPr>
        <p:spPr>
          <a:xfrm>
            <a:off x="2266575" y="1923967"/>
            <a:ext cx="3440927" cy="411768"/>
          </a:xfrm>
          <a:prstGeom prst="rect">
            <a:avLst/>
          </a:prstGeom>
          <a:noFill/>
          <a:ln>
            <a:noFill/>
          </a:ln>
        </p:spPr>
        <p:txBody>
          <a:bodyPr vert="horz" wrap="square" lIns="91440" tIns="45720" rIns="91440" bIns="45720" rtlCol="0" anchor="b"/>
          <a:lstStyle/>
          <a:p>
            <a:pPr algn="l">
              <a:lnSpc>
                <a:spcPct val="130000"/>
              </a:lnSpc>
            </a:pPr>
            <a:r>
              <a:rPr kumimoji="1" lang="zh-CN" altLang="en-US"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出票</a:t>
            </a:r>
            <a:endParaRPr kumimoji="1" lang="zh-CN" altLang="en-US"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6" name="标题 1"/>
          <p:cNvSpPr txBox="1"/>
          <p:nvPr/>
        </p:nvSpPr>
        <p:spPr>
          <a:xfrm>
            <a:off x="6584389" y="2037112"/>
            <a:ext cx="1061262" cy="1066484"/>
          </a:xfrm>
          <a:prstGeom prst="rect">
            <a:avLst/>
          </a:prstGeom>
          <a:gradFill>
            <a:gsLst>
              <a:gs pos="0">
                <a:schemeClr val="accent1">
                  <a:lumMod val="60000"/>
                  <a:lumOff val="40000"/>
                </a:schemeClr>
              </a:gs>
              <a:gs pos="100000">
                <a:schemeClr val="accent1">
                  <a:lumMod val="30000"/>
                  <a:lumOff val="7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8140065" y="2335530"/>
            <a:ext cx="3475990" cy="1469390"/>
          </a:xfrm>
          <a:prstGeom prst="rect">
            <a:avLst/>
          </a:prstGeom>
          <a:noFill/>
          <a:ln>
            <a:noFill/>
          </a:ln>
        </p:spPr>
        <p:txBody>
          <a:bodyPr vert="horz" wrap="square" lIns="91440" tIns="45720" rIns="91440" bIns="45720" rtlCol="0" anchor="t"/>
          <a:lstStyle/>
          <a:p>
            <a:pPr algn="l">
              <a:lnSpc>
                <a:spcPct val="140000"/>
              </a:lnSpc>
            </a:pP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dirty="0">
                <a:ln w="12700">
                  <a:noFill/>
                </a:ln>
                <a:latin typeface="Source Han Sans CN Normal" panose="020B0400000000000000" charset="-122"/>
                <a:ea typeface="Source Han Sans CN Normal" panose="020B0400000000000000" charset="-122"/>
                <a:cs typeface="Source Han Sans CN Normal" panose="020B0400000000000000" charset="-122"/>
              </a:rPr>
              <a:t>背书的概念和种类</a:t>
            </a:r>
            <a:endParaRPr kumimoji="1" lang="zh-CN" altLang="en-US" sz="1600" dirty="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600" dirty="0">
                <a:ln w="12700">
                  <a:noFill/>
                </a:ln>
                <a:latin typeface="Source Han Sans CN Normal" panose="020B0400000000000000" charset="-122"/>
                <a:ea typeface="Source Han Sans CN Normal" panose="020B0400000000000000" charset="-122"/>
                <a:cs typeface="Source Han Sans CN Normal" panose="020B0400000000000000" charset="-122"/>
              </a:rPr>
              <a:t>记载事项</a:t>
            </a:r>
            <a:endPar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sz="1600" dirty="0">
                <a:ln w="12700">
                  <a:noFill/>
                </a:ln>
                <a:latin typeface="Source Han Sans CN Normal" panose="020B0400000000000000" charset="-122"/>
                <a:ea typeface="Source Han Sans CN Normal" panose="020B0400000000000000" charset="-122"/>
                <a:cs typeface="Source Han Sans CN Normal" panose="020B0400000000000000" charset="-122"/>
              </a:rPr>
              <a:t>背书连续</a:t>
            </a:r>
            <a:endParaRPr kumimoji="1" lang="zh-CN" altLang="en-US" sz="1600" dirty="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dirty="0">
                <a:ln w="12700">
                  <a:noFill/>
                </a:ln>
                <a:latin typeface="Source Han Sans CN Normal" panose="020B0400000000000000" charset="-122"/>
                <a:ea typeface="Source Han Sans CN Normal" panose="020B0400000000000000" charset="-122"/>
                <a:cs typeface="Source Han Sans CN Normal" panose="020B0400000000000000" charset="-122"/>
              </a:rPr>
              <a:t>4.</a:t>
            </a:r>
            <a:r>
              <a:rPr kumimoji="1" lang="zh-CN" altLang="en-US" sz="1600" dirty="0">
                <a:ln w="12700">
                  <a:noFill/>
                </a:ln>
                <a:latin typeface="Source Han Sans CN Normal" panose="020B0400000000000000" charset="-122"/>
                <a:ea typeface="Source Han Sans CN Normal" panose="020B0400000000000000" charset="-122"/>
                <a:cs typeface="Source Han Sans CN Normal" panose="020B0400000000000000" charset="-122"/>
              </a:rPr>
              <a:t>法定禁止背书</a:t>
            </a:r>
            <a:endParaRPr kumimoji="1" lang="zh-CN" altLang="en-US" sz="1600" dirty="0">
              <a:ln w="12700">
                <a:noFill/>
              </a:ln>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8" name="标题 1"/>
          <p:cNvSpPr txBox="1"/>
          <p:nvPr/>
        </p:nvSpPr>
        <p:spPr>
          <a:xfrm>
            <a:off x="8045952" y="1923967"/>
            <a:ext cx="3440927" cy="411768"/>
          </a:xfrm>
          <a:prstGeom prst="rect">
            <a:avLst/>
          </a:prstGeom>
          <a:noFill/>
          <a:ln>
            <a:noFill/>
          </a:ln>
        </p:spPr>
        <p:txBody>
          <a:bodyPr vert="horz" wrap="square" lIns="91440" tIns="45720" rIns="91440" bIns="45720" rtlCol="0" anchor="b"/>
          <a:lstStyle/>
          <a:p>
            <a:pPr algn="l">
              <a:lnSpc>
                <a:spcPct val="130000"/>
              </a:lnSpc>
            </a:pPr>
            <a:r>
              <a:rPr kumimoji="1" lang="zh-CN" altLang="en-US"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背书</a:t>
            </a:r>
            <a:endParaRPr kumimoji="1" lang="zh-CN" altLang="en-US"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9" name="标题 1"/>
          <p:cNvSpPr txBox="1"/>
          <p:nvPr/>
        </p:nvSpPr>
        <p:spPr>
          <a:xfrm>
            <a:off x="6584389" y="4281162"/>
            <a:ext cx="1061262" cy="1066484"/>
          </a:xfrm>
          <a:prstGeom prst="rect">
            <a:avLst/>
          </a:prstGeom>
          <a:gradFill>
            <a:gsLst>
              <a:gs pos="0">
                <a:schemeClr val="accent1">
                  <a:lumMod val="60000"/>
                  <a:lumOff val="40000"/>
                </a:schemeClr>
              </a:gs>
              <a:gs pos="100000">
                <a:schemeClr val="accent1">
                  <a:lumMod val="30000"/>
                  <a:lumOff val="7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8046085" y="4579620"/>
            <a:ext cx="3441065" cy="2073910"/>
          </a:xfrm>
          <a:prstGeom prst="rect">
            <a:avLst/>
          </a:prstGeom>
          <a:noFill/>
          <a:ln>
            <a:noFill/>
          </a:ln>
        </p:spPr>
        <p:txBody>
          <a:bodyPr vert="horz" wrap="square" lIns="91440" tIns="45720" rIns="91440" bIns="45720" rtlCol="0" anchor="t"/>
          <a:lstStyle/>
          <a:p>
            <a:pPr algn="l">
              <a:lnSpc>
                <a:spcPct val="14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rPr>
              <a:t>保证的概念</a:t>
            </a:r>
            <a:endPar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rPr>
              <a:t>保证的当事人</a:t>
            </a:r>
            <a:endPar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rPr>
              <a:t>记载事项</a:t>
            </a:r>
            <a:endPar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4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4.</a:t>
            </a:r>
            <a:r>
              <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rPr>
              <a:t>保证的效力</a:t>
            </a:r>
            <a:endPar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1" name="标题 1"/>
          <p:cNvSpPr txBox="1"/>
          <p:nvPr/>
        </p:nvSpPr>
        <p:spPr>
          <a:xfrm>
            <a:off x="8045952" y="4168017"/>
            <a:ext cx="3440927" cy="411768"/>
          </a:xfrm>
          <a:prstGeom prst="rect">
            <a:avLst/>
          </a:prstGeom>
          <a:noFill/>
          <a:ln>
            <a:noFill/>
          </a:ln>
        </p:spPr>
        <p:txBody>
          <a:bodyPr vert="horz" wrap="square" lIns="91440" tIns="45720" rIns="91440" bIns="45720" rtlCol="0" anchor="b"/>
          <a:lstStyle/>
          <a:p>
            <a:pPr algn="l">
              <a:lnSpc>
                <a:spcPct val="130000"/>
              </a:lnSpc>
            </a:pPr>
            <a:r>
              <a:rPr kumimoji="1" lang="zh-CN" altLang="en-US"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保证</a:t>
            </a:r>
            <a:endParaRPr kumimoji="1" lang="zh-CN" altLang="en-US"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2" name="标题 1"/>
          <p:cNvSpPr txBox="1"/>
          <p:nvPr/>
        </p:nvSpPr>
        <p:spPr>
          <a:xfrm>
            <a:off x="805012" y="4281162"/>
            <a:ext cx="1061262" cy="1066484"/>
          </a:xfrm>
          <a:prstGeom prst="rect">
            <a:avLst/>
          </a:prstGeom>
          <a:gradFill>
            <a:gsLst>
              <a:gs pos="0">
                <a:schemeClr val="accent1">
                  <a:lumMod val="60000"/>
                  <a:lumOff val="40000"/>
                </a:schemeClr>
              </a:gs>
              <a:gs pos="100000">
                <a:schemeClr val="accent1">
                  <a:lumMod val="30000"/>
                  <a:lumOff val="70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a:off x="2266575" y="4579786"/>
            <a:ext cx="3440927" cy="1017146"/>
          </a:xfrm>
          <a:prstGeom prst="rect">
            <a:avLst/>
          </a:prstGeom>
          <a:noFill/>
          <a:ln>
            <a:noFill/>
          </a:ln>
        </p:spPr>
        <p:txBody>
          <a:bodyPr vert="horz" wrap="square" lIns="91440" tIns="45720" rIns="91440" bIns="45720" rtlCol="0" anchor="t"/>
          <a:lstStyle/>
          <a:p>
            <a:pPr algn="l">
              <a:lnSpc>
                <a:spcPct val="15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rPr>
              <a:t>承兑的概念</a:t>
            </a:r>
            <a:endPar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rPr>
              <a:t>承兑的程序</a:t>
            </a:r>
            <a:endPar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1600">
                <a:ln w="12700">
                  <a:noFill/>
                </a:ln>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rPr>
              <a:t>承兑的效力</a:t>
            </a:r>
            <a:endParaRPr kumimoji="1" lang="zh-CN" altLang="en-US" sz="1600">
              <a:ln w="12700">
                <a:noFill/>
              </a:ln>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14" name="标题 1"/>
          <p:cNvSpPr txBox="1"/>
          <p:nvPr/>
        </p:nvSpPr>
        <p:spPr>
          <a:xfrm>
            <a:off x="2266575" y="4168017"/>
            <a:ext cx="3440927" cy="411768"/>
          </a:xfrm>
          <a:prstGeom prst="rect">
            <a:avLst/>
          </a:prstGeom>
          <a:noFill/>
          <a:ln>
            <a:noFill/>
          </a:ln>
        </p:spPr>
        <p:txBody>
          <a:bodyPr vert="horz" wrap="square" lIns="91440" tIns="45720" rIns="91440" bIns="45720" rtlCol="0" anchor="b"/>
          <a:lstStyle/>
          <a:p>
            <a:pPr algn="l">
              <a:lnSpc>
                <a:spcPct val="130000"/>
              </a:lnSpc>
            </a:pPr>
            <a:r>
              <a:rPr kumimoji="1" lang="zh-CN" altLang="en-US"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承兑</a:t>
            </a:r>
            <a:endParaRPr kumimoji="1" lang="zh-CN" altLang="en-US" sz="2000">
              <a:ln w="12700">
                <a:noFill/>
              </a:ln>
              <a:solidFill>
                <a:srgbClr val="0170E1">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5" name="标题 1"/>
          <p:cNvSpPr txBox="1"/>
          <p:nvPr/>
        </p:nvSpPr>
        <p:spPr>
          <a:xfrm>
            <a:off x="1169814" y="2390723"/>
            <a:ext cx="331658" cy="35926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6" name="标题 1"/>
          <p:cNvSpPr txBox="1"/>
          <p:nvPr/>
        </p:nvSpPr>
        <p:spPr>
          <a:xfrm>
            <a:off x="1123298" y="4602062"/>
            <a:ext cx="424690" cy="424686"/>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7" name="标题 1"/>
          <p:cNvSpPr txBox="1"/>
          <p:nvPr/>
        </p:nvSpPr>
        <p:spPr>
          <a:xfrm>
            <a:off x="6929399" y="2390722"/>
            <a:ext cx="371242" cy="35926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8" name="标题 1"/>
          <p:cNvSpPr txBox="1"/>
          <p:nvPr/>
        </p:nvSpPr>
        <p:spPr>
          <a:xfrm>
            <a:off x="6924433" y="4634772"/>
            <a:ext cx="381174" cy="359266"/>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lnSpc>
                <a:spcPct val="100000"/>
              </a:lnSpc>
            </a:pPr>
            <a:endParaRPr kumimoji="1" lang="zh-CN" altLang="en-US"/>
          </a:p>
        </p:txBody>
      </p:sp>
      <p:sp>
        <p:nvSpPr>
          <p:cNvPr id="19" name="标题 1"/>
          <p:cNvSpPr txBox="1"/>
          <p:nvPr/>
        </p:nvSpPr>
        <p:spPr>
          <a:xfrm>
            <a:off x="1680588" y="2400332"/>
            <a:ext cx="340045" cy="340045"/>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1621143" y="2343679"/>
            <a:ext cx="458935" cy="453351"/>
          </a:xfrm>
          <a:prstGeom prst="rect">
            <a:avLst/>
          </a:prstGeom>
          <a:noFill/>
          <a:ln>
            <a:noFill/>
          </a:ln>
        </p:spPr>
        <p:txBody>
          <a:bodyPr vert="horz" wrap="square" lIns="91440" tIns="45720" rIns="91440" bIns="45720" rtlCol="0" anchor="ctr"/>
          <a:lstStyle/>
          <a:p>
            <a:pPr algn="ctr">
              <a:lnSpc>
                <a:spcPct val="110000"/>
              </a:lnSpc>
            </a:pPr>
            <a:r>
              <a:rPr kumimoji="1" lang="en-US" altLang="zh-CN" sz="1400">
                <a:ln w="12700">
                  <a:noFill/>
                </a:ln>
                <a:solidFill>
                  <a:srgbClr val="FFFFFF">
                    <a:alpha val="100000"/>
                  </a:srgbClr>
                </a:solidFill>
                <a:latin typeface="思源黑体 CN Regular" panose="020B0300000000000000" charset="-122"/>
                <a:ea typeface="思源黑体 CN Regular" panose="020B0300000000000000" charset="-122"/>
                <a:cs typeface="思源黑体 CN Regular" panose="020B0300000000000000" charset="-122"/>
              </a:rPr>
              <a:t>01</a:t>
            </a:r>
            <a:endParaRPr kumimoji="1" lang="zh-CN" altLang="en-US"/>
          </a:p>
        </p:txBody>
      </p:sp>
      <p:sp>
        <p:nvSpPr>
          <p:cNvPr id="21" name="标题 1"/>
          <p:cNvSpPr txBox="1"/>
          <p:nvPr/>
        </p:nvSpPr>
        <p:spPr>
          <a:xfrm>
            <a:off x="1680588" y="4644382"/>
            <a:ext cx="340045" cy="340045"/>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2" name="标题 1"/>
          <p:cNvSpPr txBox="1"/>
          <p:nvPr/>
        </p:nvSpPr>
        <p:spPr>
          <a:xfrm>
            <a:off x="1621143" y="4587729"/>
            <a:ext cx="458935" cy="453351"/>
          </a:xfrm>
          <a:prstGeom prst="rect">
            <a:avLst/>
          </a:prstGeom>
          <a:noFill/>
          <a:ln>
            <a:noFill/>
          </a:ln>
        </p:spPr>
        <p:txBody>
          <a:bodyPr vert="horz" wrap="square" lIns="91440" tIns="45720" rIns="91440" bIns="45720" rtlCol="0" anchor="ctr"/>
          <a:lstStyle/>
          <a:p>
            <a:pPr algn="ctr">
              <a:lnSpc>
                <a:spcPct val="110000"/>
              </a:lnSpc>
            </a:pPr>
            <a:r>
              <a:rPr kumimoji="1" lang="en-US" altLang="zh-CN" sz="1400">
                <a:ln w="12700">
                  <a:noFill/>
                </a:ln>
                <a:solidFill>
                  <a:srgbClr val="FFFFFF">
                    <a:alpha val="100000"/>
                  </a:srgbClr>
                </a:solidFill>
                <a:latin typeface="思源黑体 CN Regular" panose="020B0300000000000000" charset="-122"/>
                <a:ea typeface="思源黑体 CN Regular" panose="020B0300000000000000" charset="-122"/>
                <a:cs typeface="思源黑体 CN Regular" panose="020B0300000000000000" charset="-122"/>
              </a:rPr>
              <a:t>03</a:t>
            </a:r>
            <a:endParaRPr kumimoji="1" lang="zh-CN" altLang="en-US"/>
          </a:p>
        </p:txBody>
      </p:sp>
      <p:sp>
        <p:nvSpPr>
          <p:cNvPr id="23" name="标题 1"/>
          <p:cNvSpPr txBox="1"/>
          <p:nvPr/>
        </p:nvSpPr>
        <p:spPr>
          <a:xfrm>
            <a:off x="7470687" y="2400332"/>
            <a:ext cx="340045" cy="340045"/>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7411242" y="2343679"/>
            <a:ext cx="458935" cy="453351"/>
          </a:xfrm>
          <a:prstGeom prst="rect">
            <a:avLst/>
          </a:prstGeom>
          <a:noFill/>
          <a:ln>
            <a:noFill/>
          </a:ln>
        </p:spPr>
        <p:txBody>
          <a:bodyPr vert="horz" wrap="square" lIns="91440" tIns="45720" rIns="91440" bIns="45720" rtlCol="0" anchor="ctr"/>
          <a:lstStyle/>
          <a:p>
            <a:pPr algn="ctr">
              <a:lnSpc>
                <a:spcPct val="110000"/>
              </a:lnSpc>
            </a:pPr>
            <a:r>
              <a:rPr kumimoji="1" lang="en-US" altLang="zh-CN" sz="1400">
                <a:ln w="12700">
                  <a:noFill/>
                </a:ln>
                <a:solidFill>
                  <a:srgbClr val="FFFFFF">
                    <a:alpha val="100000"/>
                  </a:srgbClr>
                </a:solidFill>
                <a:latin typeface="思源黑体 CN Regular" panose="020B0300000000000000" charset="-122"/>
                <a:ea typeface="思源黑体 CN Regular" panose="020B0300000000000000" charset="-122"/>
                <a:cs typeface="思源黑体 CN Regular" panose="020B0300000000000000" charset="-122"/>
              </a:rPr>
              <a:t>02</a:t>
            </a:r>
            <a:endParaRPr kumimoji="1" lang="zh-CN" altLang="en-US"/>
          </a:p>
        </p:txBody>
      </p:sp>
      <p:sp>
        <p:nvSpPr>
          <p:cNvPr id="25" name="标题 1"/>
          <p:cNvSpPr txBox="1"/>
          <p:nvPr/>
        </p:nvSpPr>
        <p:spPr>
          <a:xfrm>
            <a:off x="7470687" y="4644382"/>
            <a:ext cx="340045" cy="340045"/>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6" name="标题 1"/>
          <p:cNvSpPr txBox="1"/>
          <p:nvPr/>
        </p:nvSpPr>
        <p:spPr>
          <a:xfrm>
            <a:off x="7411242" y="4587729"/>
            <a:ext cx="458935" cy="453351"/>
          </a:xfrm>
          <a:prstGeom prst="rect">
            <a:avLst/>
          </a:prstGeom>
          <a:noFill/>
          <a:ln>
            <a:noFill/>
          </a:ln>
        </p:spPr>
        <p:txBody>
          <a:bodyPr vert="horz" wrap="square" lIns="91440" tIns="45720" rIns="91440" bIns="45720" rtlCol="0" anchor="ctr"/>
          <a:lstStyle/>
          <a:p>
            <a:pPr algn="ctr">
              <a:lnSpc>
                <a:spcPct val="110000"/>
              </a:lnSpc>
            </a:pPr>
            <a:r>
              <a:rPr kumimoji="1" lang="en-US" altLang="zh-CN" sz="1400">
                <a:ln w="12700">
                  <a:noFill/>
                </a:ln>
                <a:solidFill>
                  <a:srgbClr val="FFFFFF">
                    <a:alpha val="100000"/>
                  </a:srgbClr>
                </a:solidFill>
                <a:latin typeface="思源黑体 CN Regular" panose="020B0300000000000000" charset="-122"/>
                <a:ea typeface="思源黑体 CN Regular" panose="020B0300000000000000" charset="-122"/>
                <a:cs typeface="思源黑体 CN Regular" panose="020B0300000000000000" charset="-122"/>
              </a:rPr>
              <a:t>04</a:t>
            </a:r>
            <a:endParaRPr kumimoji="1" lang="zh-CN" altLang="en-US"/>
          </a:p>
        </p:txBody>
      </p:sp>
      <p:sp>
        <p:nvSpPr>
          <p:cNvPr id="27"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三（二）</a:t>
            </a:r>
            <a:r>
              <a:rPr kumimoji="1" lang="en-US" altLang="zh-CN" sz="28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行为</a:t>
            </a:r>
            <a:endPar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8"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610995" y="1617345"/>
            <a:ext cx="8949690" cy="4938395"/>
          </a:xfrm>
          <a:prstGeom prst="roundRect">
            <a:avLst>
              <a:gd name="adj" fmla="val 3915"/>
            </a:avLst>
          </a:prstGeom>
          <a:solidFill>
            <a:schemeClr val="bg1"/>
          </a:solidFill>
          <a:ln w="28575" cap="sq">
            <a:noFill/>
            <a:miter/>
          </a:ln>
          <a:effectLst>
            <a:outerShdw blurRad="279400" dist="38100" dir="2700000" sx="99000" sy="99000" algn="tl" rotWithShape="0">
              <a:schemeClr val="accent1">
                <a:alpha val="22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1618615" y="1377315"/>
            <a:ext cx="8941435" cy="2493010"/>
          </a:xfrm>
          <a:custGeom>
            <a:avLst/>
            <a:gdLst>
              <a:gd name="connsiteX0" fmla="*/ 4470848 w 8941692"/>
              <a:gd name="connsiteY0" fmla="*/ 0 h 1004622"/>
              <a:gd name="connsiteX1" fmla="*/ 4544161 w 8941692"/>
              <a:gd name="connsiteY1" fmla="*/ 22799 h 1004622"/>
              <a:gd name="connsiteX2" fmla="*/ 4722086 w 8941692"/>
              <a:gd name="connsiteY2" fmla="*/ 156382 h 1004622"/>
              <a:gd name="connsiteX3" fmla="*/ 6692392 w 8941692"/>
              <a:gd name="connsiteY3" fmla="*/ 156382 h 1004622"/>
              <a:gd name="connsiteX4" fmla="*/ 6708354 w 8941692"/>
              <a:gd name="connsiteY4" fmla="*/ 158802 h 1004622"/>
              <a:gd name="connsiteX5" fmla="*/ 8856577 w 8941692"/>
              <a:gd name="connsiteY5" fmla="*/ 158802 h 1004622"/>
              <a:gd name="connsiteX6" fmla="*/ 8941692 w 8941692"/>
              <a:gd name="connsiteY6" fmla="*/ 243917 h 1004622"/>
              <a:gd name="connsiteX7" fmla="*/ 8941692 w 8941692"/>
              <a:gd name="connsiteY7" fmla="*/ 919507 h 1004622"/>
              <a:gd name="connsiteX8" fmla="*/ 8856577 w 8941692"/>
              <a:gd name="connsiteY8" fmla="*/ 1004622 h 1004622"/>
              <a:gd name="connsiteX9" fmla="*/ 85115 w 8941692"/>
              <a:gd name="connsiteY9" fmla="*/ 1004622 h 1004622"/>
              <a:gd name="connsiteX10" fmla="*/ 0 w 8941692"/>
              <a:gd name="connsiteY10" fmla="*/ 919507 h 1004622"/>
              <a:gd name="connsiteX11" fmla="*/ 0 w 8941692"/>
              <a:gd name="connsiteY11" fmla="*/ 243917 h 1004622"/>
              <a:gd name="connsiteX12" fmla="*/ 85115 w 8941692"/>
              <a:gd name="connsiteY12" fmla="*/ 158802 h 1004622"/>
              <a:gd name="connsiteX13" fmla="*/ 2233339 w 8941692"/>
              <a:gd name="connsiteY13" fmla="*/ 158802 h 1004622"/>
              <a:gd name="connsiteX14" fmla="*/ 2249302 w 8941692"/>
              <a:gd name="connsiteY14" fmla="*/ 156382 h 1004622"/>
              <a:gd name="connsiteX15" fmla="*/ 4219609 w 8941692"/>
              <a:gd name="connsiteY15" fmla="*/ 156382 h 1004622"/>
              <a:gd name="connsiteX16" fmla="*/ 4397536 w 8941692"/>
              <a:gd name="connsiteY16" fmla="*/ 22799 h 1004622"/>
              <a:gd name="connsiteX17" fmla="*/ 4470848 w 8941692"/>
              <a:gd name="connsiteY17" fmla="*/ 0 h 1004622"/>
            </a:gdLst>
            <a:ahLst/>
            <a:cxnLst/>
            <a:rect l="l" t="t" r="r" b="b"/>
            <a:pathLst>
              <a:path w="8941692" h="1004622">
                <a:moveTo>
                  <a:pt x="4470848" y="0"/>
                </a:moveTo>
                <a:cubicBezTo>
                  <a:pt x="4497381" y="0"/>
                  <a:pt x="4523916" y="7599"/>
                  <a:pt x="4544161" y="22799"/>
                </a:cubicBezTo>
                <a:lnTo>
                  <a:pt x="4722086" y="156382"/>
                </a:lnTo>
                <a:lnTo>
                  <a:pt x="6692392" y="156382"/>
                </a:lnTo>
                <a:lnTo>
                  <a:pt x="6708354" y="158802"/>
                </a:lnTo>
                <a:lnTo>
                  <a:pt x="8856577" y="158802"/>
                </a:lnTo>
                <a:cubicBezTo>
                  <a:pt x="8903585" y="158802"/>
                  <a:pt x="8941692" y="196909"/>
                  <a:pt x="8941692" y="243917"/>
                </a:cubicBezTo>
                <a:lnTo>
                  <a:pt x="8941692" y="919507"/>
                </a:lnTo>
                <a:cubicBezTo>
                  <a:pt x="8941692" y="966515"/>
                  <a:pt x="8903585" y="1004622"/>
                  <a:pt x="8856577" y="1004622"/>
                </a:cubicBezTo>
                <a:lnTo>
                  <a:pt x="85115" y="1004622"/>
                </a:lnTo>
                <a:cubicBezTo>
                  <a:pt x="38107" y="1004622"/>
                  <a:pt x="0" y="966515"/>
                  <a:pt x="0" y="919507"/>
                </a:cubicBezTo>
                <a:lnTo>
                  <a:pt x="0" y="243917"/>
                </a:lnTo>
                <a:cubicBezTo>
                  <a:pt x="0" y="196909"/>
                  <a:pt x="38107" y="158802"/>
                  <a:pt x="85115" y="158802"/>
                </a:cubicBezTo>
                <a:lnTo>
                  <a:pt x="2233339" y="158802"/>
                </a:lnTo>
                <a:lnTo>
                  <a:pt x="2249302" y="156382"/>
                </a:lnTo>
                <a:lnTo>
                  <a:pt x="4219609" y="156382"/>
                </a:lnTo>
                <a:lnTo>
                  <a:pt x="4397536" y="22799"/>
                </a:lnTo>
                <a:cubicBezTo>
                  <a:pt x="4417779" y="7599"/>
                  <a:pt x="4444314" y="0"/>
                  <a:pt x="4470848" y="0"/>
                </a:cubicBezTo>
                <a:close/>
              </a:path>
            </a:pathLst>
          </a:custGeom>
          <a:gradFill>
            <a:gsLst>
              <a:gs pos="0">
                <a:schemeClr val="accent1">
                  <a:lumMod val="60000"/>
                  <a:lumOff val="40000"/>
                </a:schemeClr>
              </a:gs>
              <a:gs pos="100000">
                <a:schemeClr val="accent1"/>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789430" y="4119245"/>
            <a:ext cx="8373745" cy="2337311"/>
          </a:xfrm>
          <a:prstGeom prst="rect">
            <a:avLst/>
          </a:prstGeom>
          <a:noFill/>
          <a:ln>
            <a:noFill/>
          </a:ln>
        </p:spPr>
        <p:txBody>
          <a:bodyPr vert="horz" wrap="square" lIns="0" tIns="0" rIns="0" bIns="0" rtlCol="0" anchor="t"/>
          <a:lstStyle/>
          <a:p>
            <a:pPr>
              <a:lnSpc>
                <a:spcPct val="150000"/>
              </a:lnSpc>
            </a:pP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1.</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票据追索的情形</a:t>
            </a:r>
            <a:endPar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2.</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被追索人的确定</a:t>
            </a:r>
            <a:endPar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3.</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追索的内容</a:t>
            </a:r>
            <a:endPar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4.</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追索权的行使</a:t>
            </a:r>
            <a:endPar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5.</a:t>
            </a:r>
            <a:r>
              <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rPr>
              <a:t>追索的效力</a:t>
            </a:r>
            <a:endParaRPr kumimoji="1" lang="zh-CN" altLang="en-US" dirty="0">
              <a:ln w="12700">
                <a:noFill/>
              </a:ln>
              <a:solidFill>
                <a:srgbClr val="000000">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6" name="标题 1"/>
          <p:cNvSpPr txBox="1"/>
          <p:nvPr/>
        </p:nvSpPr>
        <p:spPr>
          <a:xfrm>
            <a:off x="1789430" y="2065020"/>
            <a:ext cx="8677275" cy="1513205"/>
          </a:xfrm>
          <a:prstGeom prst="rect">
            <a:avLst/>
          </a:prstGeom>
          <a:noFill/>
          <a:ln>
            <a:noFill/>
          </a:ln>
        </p:spPr>
        <p:txBody>
          <a:bodyPr vert="horz" wrap="square" lIns="0" tIns="0" rIns="0" bIns="0" rtlCol="0" anchor="ctr"/>
          <a:lstStyle/>
          <a:p>
            <a:pPr>
              <a:lnSpc>
                <a:spcPct val="150000"/>
              </a:lnSpc>
            </a:pPr>
            <a:r>
              <a:rPr kumimoji="1" lang="en-US" altLang="zh-CN" sz="18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票据追索，是指持票人在票据到期后不获付款或期前不获承兑或有其他法定原因,可以向其前手请求偿还票据金额、利息及其他法定款项的一种票据权利</a:t>
            </a:r>
            <a:r>
              <a:rPr kumimoji="1" lang="en-US" altLang="zh-CN" sz="1800" dirty="0" smtClean="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800" dirty="0" smtClean="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spcBef>
                <a:spcPts val="1200"/>
              </a:spcBef>
            </a:pPr>
            <a:r>
              <a:rPr kumimoji="1" lang="en-US" altLang="zh-CN" sz="1800" dirty="0" err="1" smtClean="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追索权是在票据权利人的付款请求权得不到满足之后</a:t>
            </a:r>
            <a:r>
              <a:rPr kumimoji="1" lang="en-US" altLang="zh-CN" sz="18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,法律赋予持票人对票据债务人进行追偿的权利</a:t>
            </a:r>
            <a:r>
              <a:rPr kumimoji="1" lang="en-US" altLang="zh-CN" sz="18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18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7"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四、票据</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追索</a:t>
            </a:r>
            <a:endPar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8"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汇票  </a:t>
            </a:r>
            <a:r>
              <a:rPr kumimoji="1" lang="zh-CN" altLang="en-US"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本票</a:t>
            </a: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  </a:t>
            </a:r>
            <a:r>
              <a:rPr kumimoji="1" lang="zh-CN" altLang="en-US"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支票</a:t>
            </a:r>
            <a:endParaRPr kumimoji="1" lang="zh-CN" altLang="en-US"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rPr>
              <a:t>任务二</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431767" y="1376680"/>
            <a:ext cx="2296012" cy="1645920"/>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a:off x="2388393" y="1536700"/>
            <a:ext cx="8359139" cy="1325880"/>
          </a:xfrm>
          <a:prstGeom prst="round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1598628" y="1376680"/>
            <a:ext cx="2296012" cy="164592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2078400" y="1576496"/>
            <a:ext cx="1336468" cy="1116746"/>
          </a:xfrm>
          <a:prstGeom prst="rect">
            <a:avLst/>
          </a:prstGeom>
          <a:noFill/>
          <a:ln>
            <a:noFill/>
          </a:ln>
        </p:spPr>
        <p:txBody>
          <a:bodyPr vert="horz" wrap="square" lIns="0" tIns="0" rIns="0" bIns="0" rtlCol="0" anchor="ctr"/>
          <a:lstStyle/>
          <a:p>
            <a:pPr algn="ctr">
              <a:lnSpc>
                <a:spcPct val="150000"/>
              </a:lnSpc>
            </a:pPr>
            <a:r>
              <a:rPr kumimoji="1" lang="en-US" altLang="zh-CN" sz="4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a:p>
        </p:txBody>
      </p:sp>
      <p:sp>
        <p:nvSpPr>
          <p:cNvPr id="7" name="标题 1"/>
          <p:cNvSpPr txBox="1"/>
          <p:nvPr/>
        </p:nvSpPr>
        <p:spPr>
          <a:xfrm>
            <a:off x="4061460" y="1651635"/>
            <a:ext cx="6470015" cy="1084580"/>
          </a:xfrm>
          <a:prstGeom prst="rect">
            <a:avLst/>
          </a:prstGeom>
          <a:noFill/>
          <a:ln>
            <a:noFill/>
          </a:ln>
        </p:spPr>
        <p:txBody>
          <a:bodyPr vert="horz" wrap="square" lIns="0" tIns="0" rIns="0" bIns="0" rtlCol="0" anchor="ctr"/>
          <a:lstStyle/>
          <a:p>
            <a:pPr marL="285750" indent="-285750" algn="l">
              <a:lnSpc>
                <a:spcPct val="150000"/>
              </a:lnSpc>
              <a:buFont typeface="Arial" panose="020B0604020202020204" pitchFamily="34" charset="0"/>
              <a:buChar char="•"/>
            </a:pP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银行汇票：银行汇票是出票银行签发的,由其在见票时按照实际结算金额无条件支付给收款人或者持票人的票据</a:t>
            </a:r>
            <a:r>
              <a:rPr kumimoji="1" lang="zh-CN" altLang="en-US"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285750" indent="-285750" algn="l">
              <a:lnSpc>
                <a:spcPct val="150000"/>
              </a:lnSpc>
              <a:buFont typeface="Arial" panose="020B0604020202020204" pitchFamily="34" charset="0"/>
              <a:buChar char="•"/>
            </a:pPr>
            <a:r>
              <a:rPr kumimoji="1" lang="zh-CN" altLang="en-US"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出</a:t>
            </a:r>
            <a:r>
              <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票银行为银行汇票的付款人。</a:t>
            </a:r>
            <a:endParaRPr kumimoji="1" lang="zh-CN" altLang="en-US"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8"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a:t>
            </a:r>
            <a:r>
              <a:rPr kumimoji="1" lang="en-US" altLang="zh-CN" sz="28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汇票</a:t>
            </a:r>
            <a:endParaRPr kumimoji="1" lang="zh-CN" altLang="en-US" dirty="0"/>
          </a:p>
        </p:txBody>
      </p:sp>
      <p:sp>
        <p:nvSpPr>
          <p:cNvPr id="9"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custDataLst>
              <p:tags r:id="rId1"/>
            </p:custDataLst>
          </p:nvPr>
        </p:nvSpPr>
        <p:spPr>
          <a:xfrm>
            <a:off x="1431767" y="3726815"/>
            <a:ext cx="2296012" cy="1645920"/>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custDataLst>
              <p:tags r:id="rId2"/>
            </p:custDataLst>
          </p:nvPr>
        </p:nvSpPr>
        <p:spPr>
          <a:xfrm>
            <a:off x="2388393" y="3886835"/>
            <a:ext cx="8359139" cy="1325880"/>
          </a:xfrm>
          <a:prstGeom prst="round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custDataLst>
              <p:tags r:id="rId3"/>
            </p:custDataLst>
          </p:nvPr>
        </p:nvSpPr>
        <p:spPr>
          <a:xfrm>
            <a:off x="1598628" y="3726815"/>
            <a:ext cx="2296012" cy="164592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custDataLst>
              <p:tags r:id="rId4"/>
            </p:custDataLst>
          </p:nvPr>
        </p:nvSpPr>
        <p:spPr>
          <a:xfrm>
            <a:off x="2078400" y="3926631"/>
            <a:ext cx="1336468" cy="1116746"/>
          </a:xfrm>
          <a:prstGeom prst="rect">
            <a:avLst/>
          </a:prstGeom>
          <a:noFill/>
          <a:ln>
            <a:noFill/>
          </a:ln>
        </p:spPr>
        <p:txBody>
          <a:bodyPr vert="horz" wrap="square" lIns="0" tIns="0" rIns="0" bIns="0" rtlCol="0" anchor="ctr"/>
          <a:lstStyle/>
          <a:p>
            <a:pPr algn="ctr">
              <a:lnSpc>
                <a:spcPct val="150000"/>
              </a:lnSpc>
            </a:pPr>
            <a:r>
              <a:rPr kumimoji="1" lang="en-US" altLang="zh-CN" sz="4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02</a:t>
            </a:r>
            <a:endParaRPr kumimoji="1" lang="zh-CN" altLang="en-US"/>
          </a:p>
        </p:txBody>
      </p:sp>
      <p:sp>
        <p:nvSpPr>
          <p:cNvPr id="15" name="标题 1"/>
          <p:cNvSpPr txBox="1"/>
          <p:nvPr>
            <p:custDataLst>
              <p:tags r:id="rId5"/>
            </p:custDataLst>
          </p:nvPr>
        </p:nvSpPr>
        <p:spPr>
          <a:xfrm>
            <a:off x="4061502" y="4014162"/>
            <a:ext cx="6469338" cy="1084482"/>
          </a:xfrm>
          <a:prstGeom prst="rect">
            <a:avLst/>
          </a:prstGeom>
          <a:noFill/>
          <a:ln>
            <a:noFill/>
          </a:ln>
        </p:spPr>
        <p:txBody>
          <a:bodyPr vert="horz" wrap="square" lIns="0" tIns="0" rIns="0" bIns="0" rtlCol="0" anchor="ctr"/>
          <a:lstStyle/>
          <a:p>
            <a:pPr marL="285750" indent="-285750" algn="l">
              <a:lnSpc>
                <a:spcPct val="150000"/>
              </a:lnSpc>
              <a:buFont typeface="Arial" panose="020B0604020202020204" pitchFamily="34" charset="0"/>
              <a:buChar char="•"/>
            </a:pPr>
            <a:r>
              <a:rPr kumimoji="1" lang="en-US" altLang="zh-CN"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商业汇票是出票人签发的，委托付款人在指定日期无条件支付确定的金额给收款人或者持票人的票据</a:t>
            </a:r>
            <a:r>
              <a:rPr kumimoji="1" lang="en-US" altLang="zh-CN"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marL="285750" indent="-285750" algn="l">
              <a:lnSpc>
                <a:spcPct val="150000"/>
              </a:lnSpc>
              <a:buFont typeface="Arial" panose="020B0604020202020204" pitchFamily="34" charset="0"/>
              <a:buChar char="•"/>
            </a:pPr>
            <a:r>
              <a:rPr kumimoji="1" lang="en-US" altLang="zh-CN"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商业汇票按照承兑人的不同分为商业承兑汇票和银行承兑汇票</a:t>
            </a:r>
            <a:r>
              <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381760" y="2041485"/>
            <a:ext cx="9308236" cy="2075180"/>
          </a:xfrm>
          <a:prstGeom prst="roundRect">
            <a:avLst>
              <a:gd name="adj" fmla="val 8527"/>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527718" y="2156420"/>
            <a:ext cx="8700364" cy="1845310"/>
          </a:xfrm>
          <a:prstGeom prst="rect">
            <a:avLst/>
          </a:prstGeom>
          <a:noFill/>
          <a:ln>
            <a:noFill/>
          </a:ln>
        </p:spPr>
        <p:txBody>
          <a:bodyPr vert="horz" wrap="square" lIns="0" tIns="0" rIns="0" bIns="0" rtlCol="0" anchor="ctr"/>
          <a:lstStyle/>
          <a:p>
            <a:pPr algn="l">
              <a:lnSpc>
                <a:spcPct val="150000"/>
              </a:lnSpc>
            </a:pPr>
            <a:r>
              <a:rPr kumimoji="1" lang="en-US" altLang="zh-CN" sz="20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本票是出票人签发的,承诺自己在见票时无条件支付确定的金额给收款人或者持票人的票据</a:t>
            </a:r>
            <a:r>
              <a:rPr kumimoji="1" lang="en-US" altLang="zh-CN" sz="20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20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endParaRPr kumimoji="1" lang="en-US" altLang="zh-CN" sz="20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gn="l">
              <a:lnSpc>
                <a:spcPct val="150000"/>
              </a:lnSpc>
            </a:pPr>
            <a:r>
              <a:rPr kumimoji="1" lang="en-US" altLang="zh-CN" sz="20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我国</a:t>
            </a:r>
            <a:r>
              <a:rPr kumimoji="1" lang="en-US" altLang="zh-CN" sz="20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《票据法》规定的本票,是指银行本票</a:t>
            </a:r>
            <a:r>
              <a:rPr kumimoji="1" lang="en-US" altLang="zh-CN" sz="20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20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4"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二</a:t>
            </a: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本</a:t>
            </a:r>
            <a:r>
              <a:rPr kumimoji="1" lang="en-US" altLang="zh-CN"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a:t>
            </a:r>
            <a:endParaRPr kumimoji="1" lang="zh-CN" altLang="en-US" dirty="0"/>
          </a:p>
        </p:txBody>
      </p:sp>
      <p:sp>
        <p:nvSpPr>
          <p:cNvPr id="25"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1438506" y="2041485"/>
            <a:ext cx="9251489" cy="2686632"/>
          </a:xfrm>
          <a:prstGeom prst="roundRect">
            <a:avLst>
              <a:gd name="adj" fmla="val 8527"/>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a:off x="1985490" y="2156420"/>
            <a:ext cx="8704505" cy="1845310"/>
          </a:xfrm>
          <a:prstGeom prst="rect">
            <a:avLst/>
          </a:prstGeom>
          <a:noFill/>
          <a:ln>
            <a:noFill/>
          </a:ln>
        </p:spPr>
        <p:txBody>
          <a:bodyPr vert="horz" wrap="square" lIns="0" tIns="0" rIns="0" bIns="0" rtlCol="0" anchor="ctr"/>
          <a:lstStyle/>
          <a:p>
            <a:pPr>
              <a:lnSpc>
                <a:spcPct val="150000"/>
              </a:lnSpc>
            </a:pPr>
            <a:r>
              <a:rPr kumimoji="1" lang="en-US" altLang="zh-CN" sz="2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支票是出票人签发的,委托银行或者其他金融机构在见票时无条件支付一定金额给收款人或者持票人的票据</a:t>
            </a:r>
            <a:r>
              <a:rPr kumimoji="1" lang="en-US" altLang="zh-CN" sz="2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2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endParaRPr kumimoji="1" lang="en-US" altLang="zh-CN" sz="2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pPr>
            <a:r>
              <a:rPr kumimoji="1" lang="en-US" altLang="zh-CN" sz="24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支票的基本当事人有三个</a:t>
            </a:r>
            <a:r>
              <a:rPr kumimoji="1" lang="en-US" altLang="zh-CN" sz="2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:出票人、付款人和收款人</a:t>
            </a:r>
            <a:r>
              <a:rPr kumimoji="1" lang="en-US" altLang="zh-CN" sz="2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en-US" altLang="zh-CN" sz="24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p:txBody>
      </p:sp>
      <p:sp>
        <p:nvSpPr>
          <p:cNvPr id="24"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三</a:t>
            </a: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、支</a:t>
            </a:r>
            <a:r>
              <a:rPr kumimoji="1" lang="en-US" altLang="zh-CN"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a:t>
            </a:r>
            <a:endParaRPr kumimoji="1" lang="zh-CN" altLang="en-US" dirty="0"/>
          </a:p>
        </p:txBody>
      </p:sp>
      <p:sp>
        <p:nvSpPr>
          <p:cNvPr id="25"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27587"/>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5" name="标题 1"/>
          <p:cNvSpPr txBox="1"/>
          <p:nvPr/>
        </p:nvSpPr>
        <p:spPr>
          <a:xfrm>
            <a:off x="731667" y="4981443"/>
            <a:ext cx="2568273" cy="643467"/>
          </a:xfrm>
          <a:prstGeom prst="round2SameRect">
            <a:avLst>
              <a:gd name="adj1" fmla="val 33121"/>
              <a:gd name="adj2" fmla="val 0"/>
            </a:avLst>
          </a:prstGeom>
          <a:gradFill>
            <a:gsLst>
              <a:gs pos="0">
                <a:schemeClr val="accent1">
                  <a:lumMod val="20000"/>
                  <a:lumOff val="80000"/>
                </a:schemeClr>
              </a:gs>
              <a:gs pos="100000">
                <a:schemeClr val="accent1">
                  <a:lumMod val="60000"/>
                  <a:lumOff val="40000"/>
                  <a:alpha val="85000"/>
                </a:schemeClr>
              </a:gs>
            </a:gsLst>
            <a:lin ang="5400000" scaled="0"/>
          </a:gradFill>
          <a:ln w="12700" cap="sq">
            <a:solidFill>
              <a:schemeClr val="accent1">
                <a:lumMod val="60000"/>
                <a:lumOff val="40000"/>
              </a:schemeClr>
            </a:solid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6" name="标题 1"/>
          <p:cNvSpPr txBox="1"/>
          <p:nvPr/>
        </p:nvSpPr>
        <p:spPr>
          <a:xfrm>
            <a:off x="731670"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1">
                  <a:lumMod val="60000"/>
                  <a:lumOff val="40000"/>
                </a:schemeClr>
              </a:gs>
              <a:gs pos="75000">
                <a:schemeClr val="accent1"/>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7" name="标题 1"/>
          <p:cNvSpPr txBox="1"/>
          <p:nvPr/>
        </p:nvSpPr>
        <p:spPr>
          <a:xfrm>
            <a:off x="7053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1">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8" name="标题 1"/>
          <p:cNvSpPr txBox="1"/>
          <p:nvPr/>
        </p:nvSpPr>
        <p:spPr>
          <a:xfrm>
            <a:off x="3649995" y="4981443"/>
            <a:ext cx="2568273" cy="643467"/>
          </a:xfrm>
          <a:prstGeom prst="round2SameRect">
            <a:avLst>
              <a:gd name="adj1" fmla="val 33121"/>
              <a:gd name="adj2" fmla="val 0"/>
            </a:avLst>
          </a:prstGeom>
          <a:gradFill>
            <a:gsLst>
              <a:gs pos="0">
                <a:schemeClr val="accent2">
                  <a:lumMod val="20000"/>
                  <a:lumOff val="80000"/>
                </a:schemeClr>
              </a:gs>
              <a:gs pos="100000">
                <a:schemeClr val="accent2">
                  <a:lumMod val="60000"/>
                  <a:lumOff val="40000"/>
                </a:schemeClr>
              </a:gs>
            </a:gsLst>
            <a:lin ang="5400000" scaled="0"/>
          </a:gradFill>
          <a:ln w="12700" cap="sq">
            <a:solidFill>
              <a:schemeClr val="accent2">
                <a:lumMod val="60000"/>
                <a:lumOff val="40000"/>
              </a:schemeClr>
            </a:solid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9" name="标题 1"/>
          <p:cNvSpPr txBox="1"/>
          <p:nvPr/>
        </p:nvSpPr>
        <p:spPr>
          <a:xfrm>
            <a:off x="3649998"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19000">
                <a:schemeClr val="accent2">
                  <a:lumMod val="60000"/>
                  <a:lumOff val="40000"/>
                </a:schemeClr>
              </a:gs>
              <a:gs pos="75000">
                <a:schemeClr val="accent2"/>
              </a:gs>
            </a:gsLst>
            <a:lin ang="8100000" scaled="0"/>
          </a:gradFill>
          <a:ln w="3175" cap="sq">
            <a:noFill/>
            <a:miter/>
          </a:ln>
          <a:effectLst>
            <a:outerShdw blurRad="50800" dist="12700" algn="l" rotWithShape="0">
              <a:schemeClr val="tx1">
                <a:lumMod val="85000"/>
                <a:lumOff val="15000"/>
                <a:alpha val="3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0" name="标题 1"/>
          <p:cNvSpPr txBox="1"/>
          <p:nvPr/>
        </p:nvSpPr>
        <p:spPr>
          <a:xfrm>
            <a:off x="3621616" y="4981444"/>
            <a:ext cx="1750392" cy="651614"/>
          </a:xfrm>
          <a:custGeom>
            <a:avLst/>
            <a:gdLst>
              <a:gd name="connsiteX0" fmla="*/ 213122 w 1929757"/>
              <a:gd name="connsiteY0" fmla="*/ 0 h 651614"/>
              <a:gd name="connsiteX1" fmla="*/ 1085352 w 1929757"/>
              <a:gd name="connsiteY1" fmla="*/ 0 h 651614"/>
              <a:gd name="connsiteX2" fmla="*/ 1471514 w 1929757"/>
              <a:gd name="connsiteY2" fmla="*/ 222648 h 651614"/>
              <a:gd name="connsiteX3" fmla="*/ 1811700 w 1929757"/>
              <a:gd name="connsiteY3" fmla="*/ 651565 h 651614"/>
              <a:gd name="connsiteX4" fmla="*/ 1929757 w 1929757"/>
              <a:gd name="connsiteY4" fmla="*/ 643465 h 651614"/>
              <a:gd name="connsiteX5" fmla="*/ 0 w 1929757"/>
              <a:gd name="connsiteY5" fmla="*/ 643466 h 651614"/>
              <a:gd name="connsiteX6" fmla="*/ 0 w 1929757"/>
              <a:gd name="connsiteY6" fmla="*/ 213122 h 651614"/>
              <a:gd name="connsiteX7" fmla="*/ 16748 w 1929757"/>
              <a:gd name="connsiteY7" fmla="*/ 130165 h 651614"/>
              <a:gd name="connsiteX8" fmla="*/ 62422 w 1929757"/>
              <a:gd name="connsiteY8" fmla="*/ 62422 h 651614"/>
              <a:gd name="connsiteX9" fmla="*/ 130165 w 1929757"/>
              <a:gd name="connsiteY9" fmla="*/ 16748 h 651614"/>
              <a:gd name="connsiteX10" fmla="*/ 213122 w 1929757"/>
              <a:gd name="connsiteY10" fmla="*/ 0 h 651614"/>
            </a:gdLst>
            <a:ahLst/>
            <a:cxnLst/>
            <a:rect l="l" t="t" r="r" b="b"/>
            <a:pathLst>
              <a:path w="1929757" h="651614">
                <a:moveTo>
                  <a:pt x="213122" y="0"/>
                </a:moveTo>
                <a:lnTo>
                  <a:pt x="1085352" y="0"/>
                </a:lnTo>
                <a:cubicBezTo>
                  <a:pt x="1203057" y="0"/>
                  <a:pt x="1421772" y="13926"/>
                  <a:pt x="1471514" y="222648"/>
                </a:cubicBezTo>
                <a:cubicBezTo>
                  <a:pt x="1553665" y="502405"/>
                  <a:pt x="1587466" y="586324"/>
                  <a:pt x="1811700" y="651565"/>
                </a:cubicBezTo>
                <a:cubicBezTo>
                  <a:pt x="1811541" y="652393"/>
                  <a:pt x="1929916" y="642637"/>
                  <a:pt x="1929757" y="643465"/>
                </a:cubicBezTo>
                <a:lnTo>
                  <a:pt x="0" y="643466"/>
                </a:lnTo>
                <a:lnTo>
                  <a:pt x="0" y="213122"/>
                </a:lnTo>
                <a:cubicBezTo>
                  <a:pt x="0" y="183696"/>
                  <a:pt x="5964" y="155663"/>
                  <a:pt x="16748" y="130165"/>
                </a:cubicBezTo>
                <a:lnTo>
                  <a:pt x="62422" y="62422"/>
                </a:lnTo>
                <a:lnTo>
                  <a:pt x="130165" y="16748"/>
                </a:lnTo>
                <a:cubicBezTo>
                  <a:pt x="155662" y="5964"/>
                  <a:pt x="183696" y="0"/>
                  <a:pt x="213122" y="0"/>
                </a:cubicBezTo>
                <a:close/>
              </a:path>
            </a:pathLst>
          </a:custGeom>
          <a:gradFill>
            <a:gsLst>
              <a:gs pos="0">
                <a:schemeClr val="bg1"/>
              </a:gs>
              <a:gs pos="60000">
                <a:schemeClr val="accent2">
                  <a:alpha val="5000"/>
                </a:schemeClr>
              </a:gs>
            </a:gsLst>
            <a:path path="circle">
              <a:fillToRect l="100000" b="100000"/>
            </a:path>
            <a:tileRect t="-100000" r="-100000"/>
          </a:gradFill>
          <a:ln w="3175" cap="sq">
            <a:noFill/>
            <a:miter/>
          </a:ln>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marL="0" marR="0" lvl="0" indent="0" algn="l"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marL="0" marR="0" lvl="0" indent="0" algn="l"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marL="0" marR="0" lvl="0" indent="0" algn="l"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1" lang="zh-CN" altLang="en-US" sz="4300" b="0" i="0" u="none" strike="noStrike" kern="1200" cap="none" spc="0" normalizeH="0" baseline="0" noProof="0" smtClean="0">
                <a:ln w="12700">
                  <a:noFill/>
                </a:ln>
                <a:solidFill>
                  <a:srgbClr val="FFFFFF">
                    <a:alpha val="100000"/>
                  </a:srgbClr>
                </a:solidFill>
                <a:effectLst/>
                <a:uLnTx/>
                <a:uFillTx/>
                <a:latin typeface="Source Han Sans CN Bold Bold" panose="020B0800000000000000" charset="-122"/>
                <a:ea typeface="Source Han Sans CN Bold Bold" panose="020B0800000000000000" charset="-122"/>
                <a:cs typeface="+mn-cs"/>
              </a:rPr>
              <a:t>  总结</a:t>
            </a:r>
            <a:endParaRPr kumimoji="1" lang="zh-CN" altLang="en-US" sz="1800" b="0" i="0" u="none" strike="noStrike" kern="1200" cap="none" spc="0" normalizeH="0" baseline="0" noProof="0" dirty="0">
              <a:ln>
                <a:noFill/>
              </a:ln>
              <a:solidFill>
                <a:srgbClr val="000000"/>
              </a:solidFill>
              <a:effectLst/>
              <a:uLnTx/>
              <a:uFillTx/>
              <a:latin typeface="等线" panose="02010600030101010101" charset="-122"/>
              <a:ea typeface="等线" panose="02010600030101010101" charset="-122"/>
              <a:cs typeface="+mn-cs"/>
            </a:endParaRPr>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marL="0" marR="0" lvl="0" indent="0" algn="ctr" defTabSz="914400" rtl="0" eaLnBrk="1" fontAlgn="auto" latinLnBrk="0" hangingPunct="1">
              <a:lnSpc>
                <a:spcPct val="11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000000"/>
              </a:solidFill>
              <a:effectLst/>
              <a:uLnTx/>
              <a:uFillTx/>
              <a:latin typeface="等线" panose="02010600030101010101" charset="-122"/>
              <a:ea typeface="等线" panose="02010600030101010101" charset="-122"/>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16" name="标题 1"/>
          <p:cNvSpPr txBox="1"/>
          <p:nvPr/>
        </p:nvSpPr>
        <p:spPr>
          <a:xfrm>
            <a:off x="673100" y="4402723"/>
            <a:ext cx="3666015" cy="99360"/>
          </a:xfrm>
          <a:custGeom>
            <a:avLst/>
            <a:gdLst>
              <a:gd name="connsiteX0" fmla="*/ 49680 w 3666015"/>
              <a:gd name="connsiteY0" fmla="*/ 0 h 99360"/>
              <a:gd name="connsiteX1" fmla="*/ 646702 w 3666015"/>
              <a:gd name="connsiteY1" fmla="*/ 0 h 99360"/>
              <a:gd name="connsiteX2" fmla="*/ 681831 w 3666015"/>
              <a:gd name="connsiteY2" fmla="*/ 14551 h 99360"/>
              <a:gd name="connsiteX3" fmla="*/ 693083 w 3666015"/>
              <a:gd name="connsiteY3" fmla="*/ 41716 h 99360"/>
              <a:gd name="connsiteX4" fmla="*/ 3658050 w 3666015"/>
              <a:gd name="connsiteY4" fmla="*/ 41716 h 99360"/>
              <a:gd name="connsiteX5" fmla="*/ 3666015 w 3666015"/>
              <a:gd name="connsiteY5" fmla="*/ 49681 h 99360"/>
              <a:gd name="connsiteX6" fmla="*/ 3666014 w 3666015"/>
              <a:gd name="connsiteY6" fmla="*/ 49681 h 99360"/>
              <a:gd name="connsiteX7" fmla="*/ 3658049 w 3666015"/>
              <a:gd name="connsiteY7" fmla="*/ 57646 h 99360"/>
              <a:gd name="connsiteX8" fmla="*/ 693083 w 3666015"/>
              <a:gd name="connsiteY8" fmla="*/ 57645 h 99360"/>
              <a:gd name="connsiteX9" fmla="*/ 681831 w 3666015"/>
              <a:gd name="connsiteY9" fmla="*/ 84809 h 99360"/>
              <a:gd name="connsiteX10" fmla="*/ 646702 w 3666015"/>
              <a:gd name="connsiteY10" fmla="*/ 99360 h 99360"/>
              <a:gd name="connsiteX11" fmla="*/ 49680 w 3666015"/>
              <a:gd name="connsiteY11" fmla="*/ 99360 h 99360"/>
              <a:gd name="connsiteX12" fmla="*/ 0 w 3666015"/>
              <a:gd name="connsiteY12" fmla="*/ 49680 h 99360"/>
              <a:gd name="connsiteX13" fmla="*/ 49680 w 3666015"/>
              <a:gd name="connsiteY13" fmla="*/ 0 h 99360"/>
            </a:gdLst>
            <a:ahLst/>
            <a:cxnLst/>
            <a:rect l="l" t="t" r="r" b="b"/>
            <a:pathLst>
              <a:path w="3666015" h="99360">
                <a:moveTo>
                  <a:pt x="49680" y="0"/>
                </a:moveTo>
                <a:lnTo>
                  <a:pt x="646702" y="0"/>
                </a:lnTo>
                <a:cubicBezTo>
                  <a:pt x="660421" y="0"/>
                  <a:pt x="672841" y="5561"/>
                  <a:pt x="681831" y="14551"/>
                </a:cubicBezTo>
                <a:lnTo>
                  <a:pt x="693083" y="41716"/>
                </a:lnTo>
                <a:lnTo>
                  <a:pt x="3658050" y="41716"/>
                </a:lnTo>
                <a:cubicBezTo>
                  <a:pt x="3662449" y="41716"/>
                  <a:pt x="3666015" y="45282"/>
                  <a:pt x="3666015" y="49681"/>
                </a:cubicBezTo>
                <a:lnTo>
                  <a:pt x="3666014" y="49681"/>
                </a:lnTo>
                <a:cubicBezTo>
                  <a:pt x="3666014" y="54080"/>
                  <a:pt x="3662448" y="57646"/>
                  <a:pt x="3658049" y="57646"/>
                </a:cubicBezTo>
                <a:lnTo>
                  <a:pt x="693083" y="57645"/>
                </a:lnTo>
                <a:lnTo>
                  <a:pt x="681831" y="84809"/>
                </a:lnTo>
                <a:cubicBezTo>
                  <a:pt x="672841" y="93800"/>
                  <a:pt x="660421" y="99360"/>
                  <a:pt x="646702" y="99360"/>
                </a:cubicBezTo>
                <a:lnTo>
                  <a:pt x="49680" y="99360"/>
                </a:lnTo>
                <a:cubicBezTo>
                  <a:pt x="22242" y="99360"/>
                  <a:pt x="0" y="77118"/>
                  <a:pt x="0" y="49680"/>
                </a:cubicBezTo>
                <a:cubicBezTo>
                  <a:pt x="0" y="22242"/>
                  <a:pt x="22242" y="0"/>
                  <a:pt x="49680" y="0"/>
                </a:cubicBezTo>
                <a:close/>
              </a:path>
            </a:pathLst>
          </a:custGeom>
          <a:solidFill>
            <a:schemeClr val="accent1"/>
          </a:soli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73100" y="1925541"/>
            <a:ext cx="5545168" cy="210132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9"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0"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3"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4"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5"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6"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27"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8"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30"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a:off x="888036" y="1918299"/>
            <a:ext cx="5117375" cy="2098388"/>
          </a:xfrm>
          <a:prstGeom prst="rect">
            <a:avLst/>
          </a:prstGeom>
          <a:noFill/>
          <a:ln>
            <a:noFill/>
          </a:ln>
        </p:spPr>
        <p:txBody>
          <a:bodyPr vert="horz" wrap="square" lIns="0" tIns="0" rIns="0" bIns="0" rtlCol="0" anchor="ctr"/>
          <a:lstStyle/>
          <a:p>
            <a:pPr algn="l">
              <a:lnSpc>
                <a:spcPct val="130000"/>
              </a:lnSpc>
            </a:pPr>
            <a:r>
              <a:rPr kumimoji="1" lang="zh-CN" altLang="en-US" sz="43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项目六</a:t>
            </a:r>
            <a:endParaRPr kumimoji="1" lang="en-US" altLang="zh-CN" sz="43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a:p>
            <a:pPr algn="l">
              <a:lnSpc>
                <a:spcPct val="130000"/>
              </a:lnSpc>
            </a:pPr>
            <a:r>
              <a:rPr kumimoji="1" lang="zh-CN" altLang="en-US" sz="4300" dirty="0">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a:t>
            </a:r>
            <a:r>
              <a:rPr kumimoji="1" lang="en-US" altLang="zh-CN" sz="4300" dirty="0" err="1">
                <a:ln w="12700">
                  <a:noFill/>
                </a:ln>
                <a:solidFill>
                  <a:srgbClr val="FFFFFF">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法律制度</a:t>
            </a:r>
            <a:endParaRPr kumimoji="1" lang="zh-CN" altLang="en-US" dirty="0"/>
          </a:p>
        </p:txBody>
      </p:sp>
      <p:sp>
        <p:nvSpPr>
          <p:cNvPr id="35"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9996622"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7365" t="19013" r="5995" b="23271"/>
          <a:stretch>
            <a:fillRect/>
          </a:stretch>
        </p:blipFill>
        <p:spPr>
          <a:xfrm>
            <a:off x="6510410" y="1925540"/>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0410" y="1925540"/>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3"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4"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5"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6"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a:off x="-5355" y="0"/>
            <a:ext cx="2297012" cy="6858000"/>
          </a:xfrm>
          <a:prstGeom prst="rect">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a:off x="765510" y="1967708"/>
            <a:ext cx="1082040" cy="2739404"/>
          </a:xfrm>
          <a:prstGeom prst="rect">
            <a:avLst/>
          </a:prstGeom>
          <a:noFill/>
          <a:ln>
            <a:noFill/>
          </a:ln>
        </p:spPr>
        <p:txBody>
          <a:bodyPr vert="horz" wrap="square" lIns="91440" tIns="45720" rIns="91440" bIns="45720" rtlCol="0" anchor="t"/>
          <a:lstStyle/>
          <a:p>
            <a:pPr algn="l">
              <a:lnSpc>
                <a:spcPct val="150000"/>
              </a:lnSpc>
            </a:pPr>
            <a:r>
              <a:rPr kumimoji="1" lang="en-US" altLang="zh-CN" sz="4635">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目
录</a:t>
            </a:r>
            <a:endParaRPr kumimoji="1" lang="zh-CN" altLang="en-US"/>
          </a:p>
        </p:txBody>
      </p:sp>
      <p:sp>
        <p:nvSpPr>
          <p:cNvPr id="5" name="标题 1"/>
          <p:cNvSpPr txBox="1"/>
          <p:nvPr/>
        </p:nvSpPr>
        <p:spPr>
          <a:xfrm>
            <a:off x="158025" y="3007090"/>
            <a:ext cx="2297011" cy="369332"/>
          </a:xfrm>
          <a:prstGeom prst="rect">
            <a:avLst/>
          </a:prstGeom>
          <a:noFill/>
          <a:ln w="12700" cap="flat">
            <a:noFill/>
            <a:miter/>
          </a:ln>
          <a:effectLst/>
        </p:spPr>
        <p:txBody>
          <a:bodyPr vert="horz" wrap="square" lIns="0" tIns="0" rIns="0" bIns="0" rtlCol="0" anchor="ctr"/>
          <a:lstStyle/>
          <a:p>
            <a:pPr algn="ctr">
              <a:lnSpc>
                <a:spcPct val="100000"/>
              </a:lnSpc>
            </a:pPr>
            <a:r>
              <a:rPr kumimoji="1" lang="en-US" altLang="zh-CN" sz="2000">
                <a:ln w="12700">
                  <a:noFill/>
                </a:ln>
                <a:solidFill>
                  <a:srgbClr val="FFFFFF">
                    <a:alpha val="50000"/>
                  </a:srgbClr>
                </a:solidFill>
                <a:latin typeface="OPPOSans H" panose="00020600040101010101" charset="-122"/>
                <a:ea typeface="OPPOSans H" panose="00020600040101010101" charset="-122"/>
                <a:cs typeface="OPPOSans H" panose="00020600040101010101" charset="-122"/>
              </a:rPr>
              <a:t>CONTENTS</a:t>
            </a:r>
            <a:endParaRPr kumimoji="1" lang="zh-CN" altLang="en-US"/>
          </a:p>
        </p:txBody>
      </p:sp>
      <p:sp>
        <p:nvSpPr>
          <p:cNvPr id="6" name="标题 1"/>
          <p:cNvSpPr txBox="1"/>
          <p:nvPr/>
        </p:nvSpPr>
        <p:spPr>
          <a:xfrm>
            <a:off x="340668" y="5771822"/>
            <a:ext cx="865558" cy="865558"/>
          </a:xfrm>
          <a:prstGeom prst="ellipse">
            <a:avLst/>
          </a:prstGeom>
          <a:gradFill>
            <a:gsLst>
              <a:gs pos="0">
                <a:schemeClr val="accent1">
                  <a:lumMod val="60000"/>
                  <a:lumOff val="40000"/>
                </a:schemeClr>
              </a:gs>
              <a:gs pos="100000">
                <a:schemeClr val="accent1">
                  <a:alpha val="0"/>
                </a:schemeClr>
              </a:gs>
            </a:gsLst>
            <a:lin ang="5400000" scaled="0"/>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7" name="标题 1"/>
          <p:cNvSpPr txBox="1"/>
          <p:nvPr/>
        </p:nvSpPr>
        <p:spPr>
          <a:xfrm>
            <a:off x="2446889" y="1702249"/>
            <a:ext cx="2537563" cy="871082"/>
          </a:xfrm>
          <a:prstGeom prst="rect">
            <a:avLst/>
          </a:prstGeom>
          <a:solidFill>
            <a:srgbClr val="FFFFFF">
              <a:alpha val="100000"/>
            </a:srgbClr>
          </a:solidFill>
          <a:ln w="12700" cap="sq">
            <a:noFill/>
            <a:miter/>
          </a:ln>
          <a:effectLst>
            <a:outerShdw blurRad="495300" dist="38100" dir="2700000" algn="tl" rotWithShape="0">
              <a:schemeClr val="accent1">
                <a:alpha val="20000"/>
              </a:schemeClr>
            </a:outerShdw>
          </a:effectLst>
        </p:spPr>
        <p:txBody>
          <a:bodyPr vert="horz" wrap="square" lIns="91440" tIns="45720" rIns="91440" bIns="45720" rtlCol="0" anchor="ctr"/>
          <a:lstStyle/>
          <a:p>
            <a:pPr algn="ctr">
              <a:lnSpc>
                <a:spcPct val="100000"/>
              </a:lnSpc>
            </a:pPr>
            <a:r>
              <a:rPr kumimoji="1" lang="en-US" altLang="zh-CN" sz="1100">
                <a:ln w="12700">
                  <a:noFill/>
                </a:ln>
                <a:solidFill>
                  <a:srgbClr val="FFFFFF">
                    <a:alpha val="100000"/>
                  </a:srgbClr>
                </a:solidFill>
                <a:latin typeface="OPPOSans L" panose="00020600040101010101" charset="-122"/>
                <a:ea typeface="OPPOSans L" panose="00020600040101010101" charset="-122"/>
                <a:cs typeface="OPPOSans L" panose="00020600040101010101" charset="-122"/>
              </a:rPr>
              <a:t>1</a:t>
            </a:r>
            <a:endParaRPr kumimoji="1" lang="zh-CN" altLang="en-US"/>
          </a:p>
        </p:txBody>
      </p:sp>
      <p:sp>
        <p:nvSpPr>
          <p:cNvPr id="8" name="标题 1"/>
          <p:cNvSpPr txBox="1"/>
          <p:nvPr/>
        </p:nvSpPr>
        <p:spPr>
          <a:xfrm>
            <a:off x="4728588" y="2238393"/>
            <a:ext cx="497485" cy="497485"/>
          </a:xfrm>
          <a:prstGeom prst="roundRect">
            <a:avLst>
              <a:gd name="adj" fmla="val 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4754912" y="2302722"/>
            <a:ext cx="444834" cy="347131"/>
          </a:xfrm>
          <a:prstGeom prst="rect">
            <a:avLst/>
          </a:prstGeom>
          <a:noFill/>
          <a:ln>
            <a:noFill/>
          </a:ln>
        </p:spPr>
        <p:txBody>
          <a:bodyPr vert="horz" wrap="square" lIns="91440" tIns="45720" rIns="91440" bIns="45720" rtlCol="0" anchor="t"/>
          <a:lstStyle/>
          <a:p>
            <a:pPr algn="ctr">
              <a:lnSpc>
                <a:spcPct val="100000"/>
              </a:lnSpc>
            </a:pPr>
            <a:r>
              <a:rPr kumimoji="1" lang="en-US" altLang="zh-CN" sz="1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10" name="标题 1"/>
          <p:cNvSpPr txBox="1"/>
          <p:nvPr/>
        </p:nvSpPr>
        <p:spPr>
          <a:xfrm>
            <a:off x="2644923" y="1772540"/>
            <a:ext cx="2050664" cy="727212"/>
          </a:xfrm>
          <a:prstGeom prst="rect">
            <a:avLst/>
          </a:prstGeom>
          <a:noFill/>
          <a:ln w="12700" cap="flat">
            <a:noFill/>
            <a:miter/>
          </a:ln>
          <a:effectLst/>
        </p:spPr>
        <p:txBody>
          <a:bodyPr vert="horz" wrap="square" lIns="0" tIns="0" rIns="0" bIns="0" rtlCol="0" anchor="ctr"/>
          <a:lstStyle/>
          <a:p>
            <a:pPr algn="l">
              <a:lnSpc>
                <a:spcPct val="130000"/>
              </a:lnSpc>
            </a:pPr>
            <a:r>
              <a:rPr kumimoji="1" lang="en-US" altLang="zh-CN" sz="24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票据概述</a:t>
            </a:r>
            <a:endParaRPr kumimoji="1" lang="zh-CN" altLang="en-US" sz="2400" dirty="0"/>
          </a:p>
        </p:txBody>
      </p:sp>
      <p:sp>
        <p:nvSpPr>
          <p:cNvPr id="11" name="标题 1"/>
          <p:cNvSpPr txBox="1"/>
          <p:nvPr/>
        </p:nvSpPr>
        <p:spPr>
          <a:xfrm>
            <a:off x="3310120" y="2772106"/>
            <a:ext cx="2537563" cy="871082"/>
          </a:xfrm>
          <a:prstGeom prst="rect">
            <a:avLst/>
          </a:prstGeom>
          <a:solidFill>
            <a:srgbClr val="FFFFFF">
              <a:alpha val="100000"/>
            </a:srgbClr>
          </a:solidFill>
          <a:ln w="12700" cap="sq">
            <a:noFill/>
            <a:miter/>
          </a:ln>
          <a:effectLst>
            <a:outerShdw blurRad="495300" dist="38100" dir="2700000" algn="tl" rotWithShape="0">
              <a:schemeClr val="accent1">
                <a:alpha val="2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2" name="标题 1"/>
          <p:cNvSpPr txBox="1"/>
          <p:nvPr/>
        </p:nvSpPr>
        <p:spPr>
          <a:xfrm>
            <a:off x="5525513" y="3232368"/>
            <a:ext cx="497485" cy="497485"/>
          </a:xfrm>
          <a:prstGeom prst="roundRect">
            <a:avLst>
              <a:gd name="adj" fmla="val 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5577872" y="3382422"/>
            <a:ext cx="444834" cy="347131"/>
          </a:xfrm>
          <a:prstGeom prst="rect">
            <a:avLst/>
          </a:prstGeom>
          <a:noFill/>
          <a:ln>
            <a:noFill/>
          </a:ln>
        </p:spPr>
        <p:txBody>
          <a:bodyPr vert="horz" wrap="square" lIns="91440" tIns="45720" rIns="91440" bIns="45720" rtlCol="0" anchor="t"/>
          <a:lstStyle/>
          <a:p>
            <a:pPr algn="ctr">
              <a:lnSpc>
                <a:spcPct val="100000"/>
              </a:lnSpc>
            </a:pPr>
            <a:r>
              <a:rPr kumimoji="1" lang="en-US" altLang="zh-CN" sz="1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sp>
        <p:nvSpPr>
          <p:cNvPr id="14" name="标题 1"/>
          <p:cNvSpPr txBox="1"/>
          <p:nvPr/>
        </p:nvSpPr>
        <p:spPr>
          <a:xfrm>
            <a:off x="3467883" y="2852240"/>
            <a:ext cx="2050664" cy="727212"/>
          </a:xfrm>
          <a:prstGeom prst="rect">
            <a:avLst/>
          </a:prstGeom>
          <a:noFill/>
          <a:ln w="12700" cap="flat">
            <a:noFill/>
            <a:miter/>
          </a:ln>
          <a:effectLst/>
        </p:spPr>
        <p:txBody>
          <a:bodyPr vert="horz" wrap="square" lIns="0" tIns="0" rIns="0" bIns="0" rtlCol="0" anchor="ctr"/>
          <a:lstStyle/>
          <a:p>
            <a:pPr algn="l">
              <a:lnSpc>
                <a:spcPct val="100000"/>
              </a:lnSpc>
            </a:pPr>
            <a:r>
              <a:rPr kumimoji="1" lang="en-US" altLang="zh-CN" sz="24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汇票</a:t>
            </a:r>
            <a:endParaRPr kumimoji="1" lang="en-US" altLang="zh-CN" sz="24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5" name="标题 1"/>
          <p:cNvSpPr txBox="1"/>
          <p:nvPr/>
        </p:nvSpPr>
        <p:spPr>
          <a:xfrm>
            <a:off x="4569960" y="3833245"/>
            <a:ext cx="2537563" cy="871082"/>
          </a:xfrm>
          <a:prstGeom prst="rect">
            <a:avLst/>
          </a:prstGeom>
          <a:solidFill>
            <a:srgbClr val="FFFFFF">
              <a:alpha val="100000"/>
            </a:srgbClr>
          </a:solidFill>
          <a:ln w="12700" cap="sq">
            <a:noFill/>
            <a:miter/>
          </a:ln>
          <a:effectLst>
            <a:outerShdw blurRad="495300" dist="38100" dir="2700000" algn="tl" rotWithShape="0">
              <a:schemeClr val="accent1">
                <a:alpha val="2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16" name="标题 1"/>
          <p:cNvSpPr txBox="1"/>
          <p:nvPr/>
        </p:nvSpPr>
        <p:spPr>
          <a:xfrm>
            <a:off x="6780908" y="4389392"/>
            <a:ext cx="497485" cy="497485"/>
          </a:xfrm>
          <a:prstGeom prst="roundRect">
            <a:avLst>
              <a:gd name="adj" fmla="val 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6837712" y="4443561"/>
            <a:ext cx="444834" cy="347131"/>
          </a:xfrm>
          <a:prstGeom prst="rect">
            <a:avLst/>
          </a:prstGeom>
          <a:noFill/>
          <a:ln>
            <a:noFill/>
          </a:ln>
        </p:spPr>
        <p:txBody>
          <a:bodyPr vert="horz" wrap="square" lIns="91440" tIns="45720" rIns="91440" bIns="45720" rtlCol="0" anchor="t"/>
          <a:lstStyle/>
          <a:p>
            <a:pPr algn="ctr">
              <a:lnSpc>
                <a:spcPct val="100000"/>
              </a:lnSpc>
            </a:pPr>
            <a:r>
              <a:rPr kumimoji="1" lang="en-US" altLang="zh-CN" sz="1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03</a:t>
            </a:r>
            <a:endParaRPr kumimoji="1" lang="zh-CN" altLang="en-US"/>
          </a:p>
        </p:txBody>
      </p:sp>
      <p:sp>
        <p:nvSpPr>
          <p:cNvPr id="18" name="标题 1"/>
          <p:cNvSpPr txBox="1"/>
          <p:nvPr/>
        </p:nvSpPr>
        <p:spPr>
          <a:xfrm>
            <a:off x="4727723" y="3913379"/>
            <a:ext cx="2050664" cy="727212"/>
          </a:xfrm>
          <a:prstGeom prst="rect">
            <a:avLst/>
          </a:prstGeom>
          <a:noFill/>
          <a:ln w="12700" cap="flat">
            <a:noFill/>
            <a:miter/>
          </a:ln>
          <a:effectLst/>
        </p:spPr>
        <p:txBody>
          <a:bodyPr vert="horz" wrap="square" lIns="0" tIns="0" rIns="0" bIns="0" rtlCol="0" anchor="ctr"/>
          <a:lstStyle/>
          <a:p>
            <a:pPr algn="l">
              <a:lnSpc>
                <a:spcPct val="100000"/>
              </a:lnSpc>
            </a:pPr>
            <a:r>
              <a:rPr kumimoji="1" lang="en-US" altLang="zh-CN" sz="24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本票</a:t>
            </a:r>
            <a:endParaRPr kumimoji="1" lang="en-US" altLang="zh-CN" sz="24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9" name="标题 1"/>
          <p:cNvSpPr txBox="1"/>
          <p:nvPr/>
        </p:nvSpPr>
        <p:spPr>
          <a:xfrm>
            <a:off x="5695183" y="4902966"/>
            <a:ext cx="2537563" cy="871082"/>
          </a:xfrm>
          <a:prstGeom prst="rect">
            <a:avLst/>
          </a:prstGeom>
          <a:solidFill>
            <a:srgbClr val="FFFFFF">
              <a:alpha val="100000"/>
            </a:srgbClr>
          </a:solidFill>
          <a:ln w="12700" cap="sq">
            <a:noFill/>
            <a:miter/>
          </a:ln>
          <a:effectLst>
            <a:outerShdw blurRad="495300" dist="38100" dir="2700000" algn="tl" rotWithShape="0">
              <a:schemeClr val="accent1">
                <a:alpha val="20000"/>
              </a:schemeClr>
            </a:outerShdw>
          </a:effectLst>
        </p:spPr>
        <p:txBody>
          <a:bodyPr vert="horz" wrap="square" lIns="91440" tIns="45720" rIns="91440" bIns="45720" rtlCol="0" anchor="ctr"/>
          <a:lstStyle/>
          <a:p>
            <a:pPr algn="ctr">
              <a:lnSpc>
                <a:spcPct val="100000"/>
              </a:lnSpc>
            </a:pPr>
            <a:endParaRPr kumimoji="1" lang="zh-CN" altLang="en-US"/>
          </a:p>
        </p:txBody>
      </p:sp>
      <p:sp>
        <p:nvSpPr>
          <p:cNvPr id="21" name="标题 1"/>
          <p:cNvSpPr txBox="1"/>
          <p:nvPr/>
        </p:nvSpPr>
        <p:spPr>
          <a:xfrm>
            <a:off x="7962935" y="5513282"/>
            <a:ext cx="444834" cy="347131"/>
          </a:xfrm>
          <a:prstGeom prst="rect">
            <a:avLst/>
          </a:prstGeom>
          <a:noFill/>
          <a:ln>
            <a:noFill/>
          </a:ln>
        </p:spPr>
        <p:txBody>
          <a:bodyPr vert="horz" wrap="square" lIns="91440" tIns="45720" rIns="91440" bIns="45720" rtlCol="0" anchor="t"/>
          <a:lstStyle/>
          <a:p>
            <a:pPr algn="ctr">
              <a:lnSpc>
                <a:spcPct val="100000"/>
              </a:lnSpc>
            </a:pPr>
            <a:r>
              <a:rPr kumimoji="1" lang="en-US" altLang="zh-CN" sz="1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04</a:t>
            </a:r>
            <a:endParaRPr kumimoji="1" lang="zh-CN" altLang="en-US"/>
          </a:p>
        </p:txBody>
      </p:sp>
      <p:sp>
        <p:nvSpPr>
          <p:cNvPr id="22" name="标题 1"/>
          <p:cNvSpPr txBox="1"/>
          <p:nvPr/>
        </p:nvSpPr>
        <p:spPr>
          <a:xfrm>
            <a:off x="5852946" y="4983100"/>
            <a:ext cx="2050664" cy="727212"/>
          </a:xfrm>
          <a:prstGeom prst="rect">
            <a:avLst/>
          </a:prstGeom>
          <a:noFill/>
          <a:ln w="12700" cap="flat">
            <a:noFill/>
            <a:miter/>
          </a:ln>
          <a:effectLst/>
        </p:spPr>
        <p:txBody>
          <a:bodyPr vert="horz" wrap="square" lIns="0" tIns="0" rIns="0" bIns="0" rtlCol="0" anchor="ctr"/>
          <a:lstStyle/>
          <a:p>
            <a:pPr algn="l">
              <a:lnSpc>
                <a:spcPct val="100000"/>
              </a:lnSpc>
            </a:pPr>
            <a:r>
              <a:rPr kumimoji="1" lang="en-US" altLang="zh-CN" sz="24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支票</a:t>
            </a:r>
            <a:endParaRPr kumimoji="1" lang="en-US" altLang="zh-CN" sz="2400" dirty="0" err="1">
              <a:ln w="12700">
                <a:noFill/>
              </a:ln>
              <a:solidFill>
                <a:srgbClr val="000000">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28" name="标题 1"/>
          <p:cNvSpPr txBox="1"/>
          <p:nvPr/>
        </p:nvSpPr>
        <p:spPr>
          <a:xfrm>
            <a:off x="7865490" y="5374912"/>
            <a:ext cx="497485" cy="497485"/>
          </a:xfrm>
          <a:prstGeom prst="roundRect">
            <a:avLst>
              <a:gd name="adj" fmla="val 0"/>
            </a:avLst>
          </a:prstGeom>
          <a:solidFill>
            <a:schemeClr val="accent1"/>
          </a:soli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29" name="标题 1"/>
          <p:cNvSpPr txBox="1"/>
          <p:nvPr/>
        </p:nvSpPr>
        <p:spPr>
          <a:xfrm>
            <a:off x="7891815" y="5439241"/>
            <a:ext cx="444834" cy="347131"/>
          </a:xfrm>
          <a:prstGeom prst="rect">
            <a:avLst/>
          </a:prstGeom>
          <a:noFill/>
          <a:ln>
            <a:noFill/>
          </a:ln>
        </p:spPr>
        <p:txBody>
          <a:bodyPr vert="horz" wrap="square" lIns="91440" tIns="45720" rIns="91440" bIns="45720" rtlCol="0" anchor="t"/>
          <a:lstStyle/>
          <a:p>
            <a:pPr algn="ctr">
              <a:lnSpc>
                <a:spcPct val="100000"/>
              </a:lnSpc>
            </a:pPr>
            <a:r>
              <a:rPr kumimoji="1" lang="en-US" altLang="zh-CN" sz="12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sym typeface="+mn-ea"/>
              </a:rPr>
              <a:t>04</a:t>
            </a:r>
            <a:endParaRPr kumimoji="1" lang="en-US" altLang="zh-CN" sz="12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sym typeface="+mn-ea"/>
            </a:endParaRPr>
          </a:p>
        </p:txBody>
      </p:sp>
      <p:pic>
        <p:nvPicPr>
          <p:cNvPr id="35" name="图片"/>
          <p:cNvPicPr>
            <a:picLocks noChangeAspect="1"/>
          </p:cNvPicPr>
          <p:nvPr/>
        </p:nvPicPr>
        <p:blipFill>
          <a:blip r:embed="rId1"/>
          <a:srcRect/>
          <a:stretch>
            <a:fillRect/>
          </a:stretch>
        </p:blipFill>
        <p:spPr>
          <a:xfrm>
            <a:off x="91151" y="-202534"/>
            <a:ext cx="1310754" cy="13168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1"/>
          <p:cNvSpPr/>
          <p:nvPr/>
        </p:nvSpPr>
        <p:spPr>
          <a:xfrm>
            <a:off x="6870700" y="4445"/>
            <a:ext cx="5321300" cy="685419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3"/>
          <p:cNvSpPr/>
          <p:nvPr/>
        </p:nvSpPr>
        <p:spPr>
          <a:xfrm>
            <a:off x="1056005" y="1828800"/>
            <a:ext cx="10176510" cy="394335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1" name="Text 9"/>
          <p:cNvSpPr/>
          <p:nvPr/>
        </p:nvSpPr>
        <p:spPr>
          <a:xfrm>
            <a:off x="595630" y="575945"/>
            <a:ext cx="11160125" cy="685701"/>
          </a:xfrm>
          <a:prstGeom prst="rect">
            <a:avLst/>
          </a:prstGeom>
          <a:noFill/>
        </p:spPr>
        <p:txBody>
          <a:bodyPr wrap="square" lIns="91440" tIns="45720" rIns="91440" bIns="45720" rtlCol="0" anchor="t">
            <a:spAutoFit/>
          </a:bodyPr>
          <a:lstStyle/>
          <a:p>
            <a:pPr indent="0">
              <a:lnSpc>
                <a:spcPct val="150000"/>
              </a:lnSpc>
              <a:buNone/>
            </a:pPr>
            <a:r>
              <a:rPr kumimoji="1" lang="zh-CN" altLang="en-US" sz="3200" dirty="0">
                <a:ln w="12700">
                  <a:noFill/>
                </a:ln>
                <a:solidFill>
                  <a:srgbClr val="000000">
                    <a:alpha val="100000"/>
                  </a:srgbClr>
                </a:solidFill>
                <a:latin typeface="Source Han Sans CN Bold Bold" panose="020B0800000000000000" charset="-122"/>
                <a:ea typeface="Source Han Sans CN Bold Bold" panose="020B0800000000000000" charset="-122"/>
              </a:rPr>
              <a:t>学习目标</a:t>
            </a:r>
            <a:endParaRPr kumimoji="1" lang="en-US" sz="3200" dirty="0">
              <a:ln w="12700">
                <a:noFill/>
              </a:ln>
              <a:solidFill>
                <a:srgbClr val="000000">
                  <a:alpha val="100000"/>
                </a:srgbClr>
              </a:solidFill>
              <a:latin typeface="Source Han Sans CN Bold Bold" panose="020B0800000000000000" charset="-122"/>
              <a:ea typeface="Source Han Sans CN Bold Bold" panose="020B0800000000000000" charset="-122"/>
            </a:endParaRPr>
          </a:p>
        </p:txBody>
      </p:sp>
      <p:pic>
        <p:nvPicPr>
          <p:cNvPr id="12" name="Image 0" descr="https://test-kimi-img.moonshot.cn/pub/slides/slides_tmpl/image/25-08-06-17:19:08-d29hs34up1d2ae82krtg.png"/>
          <p:cNvPicPr>
            <a:picLocks noChangeAspect="1"/>
          </p:cNvPicPr>
          <p:nvPr/>
        </p:nvPicPr>
        <p:blipFill>
          <a:blip r:embed="rId1"/>
          <a:srcRect t="110" b="110"/>
          <a:stretch>
            <a:fillRect/>
          </a:stretch>
        </p:blipFill>
        <p:spPr>
          <a:xfrm>
            <a:off x="2540" y="550545"/>
            <a:ext cx="579755" cy="652145"/>
          </a:xfrm>
          <a:prstGeom prst="rect">
            <a:avLst/>
          </a:prstGeom>
        </p:spPr>
      </p:pic>
      <p:pic>
        <p:nvPicPr>
          <p:cNvPr id="13" name="Image 1" descr="https://test-kimi-img.moonshot.cn/pub/slides/slides_tmpl/image/25-08-06-17:19:07-d29hs2sup1d2ae82krt0.png"/>
          <p:cNvPicPr>
            <a:picLocks noChangeAspect="1"/>
          </p:cNvPicPr>
          <p:nvPr/>
        </p:nvPicPr>
        <p:blipFill>
          <a:blip r:embed="rId2"/>
          <a:srcRect t="3182" b="3182"/>
          <a:stretch>
            <a:fillRect/>
          </a:stretch>
        </p:blipFill>
        <p:spPr>
          <a:xfrm rot="3660000">
            <a:off x="-1487" y="5893796"/>
            <a:ext cx="1384935" cy="1261745"/>
          </a:xfrm>
          <a:prstGeom prst="rect">
            <a:avLst/>
          </a:prstGeom>
        </p:spPr>
      </p:pic>
      <p:pic>
        <p:nvPicPr>
          <p:cNvPr id="14" name="Image 2" descr="https://test-kimi-img.moonshot.cn/pub/slides/slides_tmpl/image/25-08-06-17:19:07-d29hs2sup1d2ae82krt0.png"/>
          <p:cNvPicPr>
            <a:picLocks noChangeAspect="1"/>
          </p:cNvPicPr>
          <p:nvPr/>
        </p:nvPicPr>
        <p:blipFill>
          <a:blip r:embed="rId2"/>
          <a:srcRect t="3182" b="3182"/>
          <a:stretch>
            <a:fillRect/>
          </a:stretch>
        </p:blipFill>
        <p:spPr>
          <a:xfrm rot="5700000">
            <a:off x="10485905" y="47930"/>
            <a:ext cx="1384935" cy="1261745"/>
          </a:xfrm>
          <a:prstGeom prst="rect">
            <a:avLst/>
          </a:prstGeom>
        </p:spPr>
      </p:pic>
      <p:sp>
        <p:nvSpPr>
          <p:cNvPr id="15" name="矩形: 圆角 44"/>
          <p:cNvSpPr/>
          <p:nvPr>
            <p:custDataLst>
              <p:tags r:id="rId3"/>
            </p:custDataLst>
          </p:nvPr>
        </p:nvSpPr>
        <p:spPr>
          <a:xfrm>
            <a:off x="324803" y="136461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16" name="矩形 11"/>
          <p:cNvSpPr/>
          <p:nvPr>
            <p:custDataLst>
              <p:tags r:id="rId4"/>
            </p:custDataLst>
          </p:nvPr>
        </p:nvSpPr>
        <p:spPr>
          <a:xfrm>
            <a:off x="795587" y="136524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知识目标</a:t>
            </a:r>
            <a:endParaRPr lang="zh-CN" altLang="en-US" sz="2800" b="1" dirty="0">
              <a:solidFill>
                <a:schemeClr val="accent1"/>
              </a:solidFill>
              <a:latin typeface="+mn-ea"/>
              <a:cs typeface="+mn-ea"/>
            </a:endParaRPr>
          </a:p>
        </p:txBody>
      </p:sp>
      <p:sp>
        <p:nvSpPr>
          <p:cNvPr id="17" name="矩形 12"/>
          <p:cNvSpPr/>
          <p:nvPr>
            <p:custDataLst>
              <p:tags r:id="rId5"/>
            </p:custDataLst>
          </p:nvPr>
        </p:nvSpPr>
        <p:spPr>
          <a:xfrm>
            <a:off x="2723745" y="1365250"/>
            <a:ext cx="9032010" cy="1472566"/>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了解劳动合同的概念和法律特征，理解劳动合同订立的原则。</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掌握劳动合同必备条款</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理解劳动合同约定条款和劳动合同的履行，掌握劳动合同解除的情形和劳动争议解决方式。</a:t>
            </a:r>
            <a:r>
              <a:rPr lang="en-US" altLang="zh-CN" sz="1400" b="1" dirty="0">
                <a:solidFill>
                  <a:schemeClr val="tx1">
                    <a:lumMod val="85000"/>
                    <a:lumOff val="15000"/>
                  </a:schemeClr>
                </a:solidFill>
                <a:latin typeface="+mn-ea"/>
                <a:cs typeface="+mn-ea"/>
              </a:rPr>
              <a:t> </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了解社会保险的概念和种类</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掌握基本养老保险、基本医疗保险、工伤保险的相关规定</a:t>
            </a:r>
            <a:r>
              <a:rPr lang="en-US" altLang="zh-CN" sz="1400" b="1" dirty="0">
                <a:solidFill>
                  <a:schemeClr val="tx1">
                    <a:lumMod val="85000"/>
                    <a:lumOff val="15000"/>
                  </a:schemeClr>
                </a:solidFill>
                <a:latin typeface="+mn-ea"/>
                <a:cs typeface="+mn-ea"/>
              </a:rPr>
              <a:t>,</a:t>
            </a:r>
            <a:r>
              <a:rPr lang="zh-CN" altLang="en-US" sz="1400" b="1" dirty="0">
                <a:solidFill>
                  <a:schemeClr val="tx1">
                    <a:lumMod val="85000"/>
                    <a:lumOff val="15000"/>
                  </a:schemeClr>
                </a:solidFill>
                <a:latin typeface="+mn-ea"/>
                <a:cs typeface="+mn-ea"/>
              </a:rPr>
              <a:t>理解失业保险规定</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了解生育保险规定。</a:t>
            </a:r>
            <a:endParaRPr lang="zh-CN" altLang="en-US" sz="1400" b="1" dirty="0">
              <a:solidFill>
                <a:schemeClr val="tx1">
                  <a:lumMod val="85000"/>
                  <a:lumOff val="15000"/>
                </a:schemeClr>
              </a:solidFill>
              <a:latin typeface="+mn-ea"/>
              <a:cs typeface="+mn-ea"/>
            </a:endParaRPr>
          </a:p>
        </p:txBody>
      </p:sp>
      <p:cxnSp>
        <p:nvCxnSpPr>
          <p:cNvPr id="18" name="直接连接符 13"/>
          <p:cNvCxnSpPr/>
          <p:nvPr>
            <p:custDataLst>
              <p:tags r:id="rId6"/>
            </p:custDataLst>
          </p:nvPr>
        </p:nvCxnSpPr>
        <p:spPr>
          <a:xfrm>
            <a:off x="2546282" y="164401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9" name="矩形: 圆角 44"/>
          <p:cNvSpPr/>
          <p:nvPr>
            <p:custDataLst>
              <p:tags r:id="rId7"/>
            </p:custDataLst>
          </p:nvPr>
        </p:nvSpPr>
        <p:spPr>
          <a:xfrm>
            <a:off x="324803" y="3086735"/>
            <a:ext cx="11614278"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endParaRPr lang="zh-CN" altLang="en-US">
              <a:solidFill>
                <a:schemeClr val="tx1"/>
              </a:solidFill>
            </a:endParaRPr>
          </a:p>
        </p:txBody>
      </p:sp>
      <p:sp>
        <p:nvSpPr>
          <p:cNvPr id="20" name="矩形 15"/>
          <p:cNvSpPr/>
          <p:nvPr>
            <p:custDataLst>
              <p:tags r:id="rId8"/>
            </p:custDataLst>
          </p:nvPr>
        </p:nvSpPr>
        <p:spPr>
          <a:xfrm>
            <a:off x="2723745" y="3087369"/>
            <a:ext cx="8955925" cy="1472565"/>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会签订劳动合同。</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会分析劳动合同案例和社会保险案例。</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学会在劳动合同关系和社会保险关系中依法维权。</a:t>
            </a:r>
            <a:endParaRPr lang="zh-CN" altLang="en-US" sz="1400" b="1" dirty="0">
              <a:solidFill>
                <a:schemeClr val="tx1">
                  <a:lumMod val="85000"/>
                  <a:lumOff val="15000"/>
                </a:schemeClr>
              </a:solidFill>
              <a:latin typeface="+mn-ea"/>
              <a:cs typeface="+mn-ea"/>
            </a:endParaRPr>
          </a:p>
        </p:txBody>
      </p:sp>
      <p:cxnSp>
        <p:nvCxnSpPr>
          <p:cNvPr id="21" name="直接连接符 17"/>
          <p:cNvCxnSpPr/>
          <p:nvPr>
            <p:custDataLst>
              <p:tags r:id="rId9"/>
            </p:custDataLst>
          </p:nvPr>
        </p:nvCxnSpPr>
        <p:spPr>
          <a:xfrm>
            <a:off x="2546282" y="3366135"/>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2" name="矩形: 圆角 44"/>
          <p:cNvSpPr/>
          <p:nvPr>
            <p:custDataLst>
              <p:tags r:id="rId10"/>
            </p:custDataLst>
          </p:nvPr>
        </p:nvSpPr>
        <p:spPr>
          <a:xfrm>
            <a:off x="278859" y="4805702"/>
            <a:ext cx="11614277"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schemeClr>
                </a:gs>
                <a:gs pos="100000">
                  <a:schemeClr val="accent1">
                    <a:lumMod val="60000"/>
                    <a:lumOff val="40000"/>
                  </a:schemeClr>
                </a:gs>
              </a:gsLst>
              <a:lin ang="10800000" scaled="1"/>
              <a:tileRect/>
            </a:gradFill>
            <a:round/>
          </a:ln>
        </p:spPr>
        <p:txBody>
          <a:bodyPr vert="horz" wrap="square" lIns="91440" tIns="45720" rIns="91440" bIns="45720" numCol="1" anchor="t" anchorCtr="0" compatLnSpc="1"/>
          <a:lstStyle/>
          <a:p>
            <a:r>
              <a:rPr lang="zh-CN" altLang="en-US" dirty="0">
                <a:solidFill>
                  <a:schemeClr val="tx1"/>
                </a:solidFill>
              </a:rPr>
              <a:t>。</a:t>
            </a:r>
            <a:endParaRPr lang="zh-CN" altLang="en-US" dirty="0">
              <a:solidFill>
                <a:schemeClr val="tx1"/>
              </a:solidFill>
            </a:endParaRPr>
          </a:p>
        </p:txBody>
      </p:sp>
      <p:sp>
        <p:nvSpPr>
          <p:cNvPr id="23" name="矩形 19"/>
          <p:cNvSpPr/>
          <p:nvPr>
            <p:custDataLst>
              <p:tags r:id="rId11"/>
            </p:custDataLst>
          </p:nvPr>
        </p:nvSpPr>
        <p:spPr>
          <a:xfrm>
            <a:off x="2723746" y="4808855"/>
            <a:ext cx="8955924" cy="1472568"/>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en-US" altLang="zh-CN" sz="1400" b="1" dirty="0">
                <a:solidFill>
                  <a:schemeClr val="tx1">
                    <a:lumMod val="85000"/>
                    <a:lumOff val="15000"/>
                  </a:schemeClr>
                </a:solidFill>
                <a:latin typeface="+mn-ea"/>
                <a:cs typeface="+mn-ea"/>
              </a:rPr>
              <a:t>1.</a:t>
            </a:r>
            <a:r>
              <a:rPr lang="zh-CN" altLang="en-US" sz="1400" b="1" dirty="0">
                <a:solidFill>
                  <a:schemeClr val="tx1">
                    <a:lumMod val="85000"/>
                    <a:lumOff val="15000"/>
                  </a:schemeClr>
                </a:solidFill>
                <a:latin typeface="+mn-ea"/>
                <a:cs typeface="+mn-ea"/>
              </a:rPr>
              <a:t>培养劳动精神和敬业精神。</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2.</a:t>
            </a:r>
            <a:r>
              <a:rPr lang="zh-CN" altLang="en-US" sz="1400" b="1" dirty="0">
                <a:solidFill>
                  <a:schemeClr val="tx1">
                    <a:lumMod val="85000"/>
                    <a:lumOff val="15000"/>
                  </a:schemeClr>
                </a:solidFill>
                <a:latin typeface="+mn-ea"/>
                <a:cs typeface="+mn-ea"/>
              </a:rPr>
              <a:t>遵守劳动纪律和职业道德规范，构建和谐稳定的劳动关系。</a:t>
            </a:r>
            <a:endParaRPr lang="en-US" altLang="zh-CN" sz="1400" b="1"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400" b="1" dirty="0">
                <a:solidFill>
                  <a:schemeClr val="tx1">
                    <a:lumMod val="85000"/>
                    <a:lumOff val="15000"/>
                  </a:schemeClr>
                </a:solidFill>
                <a:latin typeface="+mn-ea"/>
                <a:cs typeface="+mn-ea"/>
              </a:rPr>
              <a:t>3.</a:t>
            </a:r>
            <a:r>
              <a:rPr lang="zh-CN" altLang="en-US" sz="1400" b="1" dirty="0">
                <a:solidFill>
                  <a:schemeClr val="tx1">
                    <a:lumMod val="85000"/>
                    <a:lumOff val="15000"/>
                  </a:schemeClr>
                </a:solidFill>
                <a:latin typeface="+mn-ea"/>
                <a:cs typeface="+mn-ea"/>
              </a:rPr>
              <a:t>增强法治意识</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依法维护自身和用人单位的合法权益。</a:t>
            </a:r>
            <a:endParaRPr lang="zh-CN" altLang="en-US" sz="1400" b="1" dirty="0">
              <a:solidFill>
                <a:schemeClr val="tx1">
                  <a:lumMod val="85000"/>
                  <a:lumOff val="15000"/>
                </a:schemeClr>
              </a:solidFill>
              <a:latin typeface="+mn-ea"/>
              <a:cs typeface="+mn-ea"/>
            </a:endParaRPr>
          </a:p>
        </p:txBody>
      </p:sp>
      <p:cxnSp>
        <p:nvCxnSpPr>
          <p:cNvPr id="24" name="直接连接符 20"/>
          <p:cNvCxnSpPr/>
          <p:nvPr>
            <p:custDataLst>
              <p:tags r:id="rId12"/>
            </p:custDataLst>
          </p:nvPr>
        </p:nvCxnSpPr>
        <p:spPr>
          <a:xfrm>
            <a:off x="2546282" y="5087620"/>
            <a:ext cx="0" cy="915035"/>
          </a:xfrm>
          <a:prstGeom prst="line">
            <a:avLst/>
          </a:prstGeom>
          <a:ln w="12700">
            <a:gradFill flip="none" rotWithShape="1">
              <a:gsLst>
                <a:gs pos="0">
                  <a:schemeClr val="accent1">
                    <a:alpha val="0"/>
                  </a:schemeClr>
                </a:gs>
                <a:gs pos="5300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1"/>
          <p:cNvSpPr/>
          <p:nvPr>
            <p:custDataLst>
              <p:tags r:id="rId13"/>
            </p:custDataLst>
          </p:nvPr>
        </p:nvSpPr>
        <p:spPr>
          <a:xfrm>
            <a:off x="795587" y="3087369"/>
            <a:ext cx="1527810" cy="147256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能力目标</a:t>
            </a:r>
            <a:endParaRPr lang="zh-CN" altLang="en-US" sz="2800" b="1" dirty="0">
              <a:solidFill>
                <a:schemeClr val="accent1"/>
              </a:solidFill>
              <a:latin typeface="+mn-ea"/>
              <a:cs typeface="+mn-ea"/>
            </a:endParaRPr>
          </a:p>
        </p:txBody>
      </p:sp>
      <p:sp>
        <p:nvSpPr>
          <p:cNvPr id="26" name="矩形 22"/>
          <p:cNvSpPr/>
          <p:nvPr>
            <p:custDataLst>
              <p:tags r:id="rId14"/>
            </p:custDataLst>
          </p:nvPr>
        </p:nvSpPr>
        <p:spPr>
          <a:xfrm>
            <a:off x="795587" y="4808219"/>
            <a:ext cx="1527810" cy="1473835"/>
          </a:xfrm>
          <a:prstGeom prst="rect">
            <a:avLst/>
          </a:prstGeom>
          <a:noFill/>
        </p:spPr>
        <p:txBody>
          <a:bodyPr wrap="square" lIns="0" tIns="0" rIns="0" bIns="0" rtlCol="0" anchor="ctr">
            <a:noAutofit/>
          </a:bodyPr>
          <a:lstStyle/>
          <a:p>
            <a:pPr algn="ctr">
              <a:spcBef>
                <a:spcPct val="0"/>
              </a:spcBef>
              <a:spcAft>
                <a:spcPct val="0"/>
              </a:spcAft>
            </a:pPr>
            <a:r>
              <a:rPr lang="zh-CN" altLang="en-US" sz="2800" b="1" dirty="0">
                <a:solidFill>
                  <a:schemeClr val="accent1"/>
                </a:solidFill>
                <a:latin typeface="+mn-ea"/>
                <a:cs typeface="+mn-ea"/>
              </a:rPr>
              <a:t>素质目标</a:t>
            </a:r>
            <a:endParaRPr lang="zh-CN" altLang="en-US" sz="2800" b="1" dirty="0">
              <a:solidFill>
                <a:schemeClr val="accent1"/>
              </a:solidFill>
              <a:latin typeface="+mn-ea"/>
              <a:cs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p:cNvPicPr>
            <a:picLocks noChangeAspect="1"/>
          </p:cNvPicPr>
          <p:nvPr/>
        </p:nvPicPr>
        <p:blipFill>
          <a:blip r:embed="rId1"/>
          <a:srcRect/>
          <a:stretch>
            <a:fillRect/>
          </a:stretch>
        </p:blipFill>
        <p:spPr>
          <a:xfrm>
            <a:off x="0" y="0"/>
            <a:ext cx="12192000" cy="6858000"/>
          </a:xfrm>
          <a:prstGeom prst="rect">
            <a:avLst/>
          </a:prstGeom>
          <a:noFill/>
          <a:ln>
            <a:noFill/>
          </a:ln>
        </p:spPr>
      </p:pic>
      <p:sp>
        <p:nvSpPr>
          <p:cNvPr id="3" name="标题 1"/>
          <p:cNvSpPr txBox="1"/>
          <p:nvPr/>
        </p:nvSpPr>
        <p:spPr>
          <a:xfrm>
            <a:off x="382688" y="387350"/>
            <a:ext cx="11426624" cy="6083300"/>
          </a:xfrm>
          <a:prstGeom prst="roundRect">
            <a:avLst>
              <a:gd name="adj" fmla="val 6437"/>
            </a:avLst>
          </a:prstGeom>
          <a:solidFill>
            <a:schemeClr val="bg1">
              <a:alpha val="70000"/>
            </a:schemeClr>
          </a:solidFill>
          <a:ln w="12700" cap="sq">
            <a:noFill/>
            <a:miter/>
          </a:ln>
          <a:effectLst>
            <a:outerShdw blurRad="101600" sx="101000" sy="101000" algn="ctr" rotWithShape="0">
              <a:schemeClr val="tx1">
                <a:lumMod val="85000"/>
                <a:lumOff val="15000"/>
                <a:alpha val="3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763336" y="2597170"/>
            <a:ext cx="5524901" cy="2082760"/>
          </a:xfrm>
          <a:prstGeom prst="rect">
            <a:avLst/>
          </a:prstGeom>
          <a:noFill/>
          <a:ln>
            <a:noFill/>
          </a:ln>
        </p:spPr>
        <p:txBody>
          <a:bodyPr vert="horz" wrap="square" lIns="0" tIns="0" rIns="0" bIns="0" rtlCol="0" anchor="t"/>
          <a:lstStyle/>
          <a:p>
            <a:pPr algn="l">
              <a:lnSpc>
                <a:spcPct val="130000"/>
              </a:lnSpc>
            </a:pPr>
            <a:r>
              <a:rPr kumimoji="1" lang="en-US" altLang="zh-CN" sz="450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票据概述</a:t>
            </a:r>
            <a:endParaRPr kumimoji="1" lang="zh-CN" altLang="en-US"/>
          </a:p>
        </p:txBody>
      </p:sp>
      <p:sp>
        <p:nvSpPr>
          <p:cNvPr id="7" name="标题 1"/>
          <p:cNvSpPr txBox="1"/>
          <p:nvPr/>
        </p:nvSpPr>
        <p:spPr>
          <a:xfrm>
            <a:off x="8868415"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8" name="标题 1"/>
          <p:cNvSpPr txBox="1"/>
          <p:nvPr/>
        </p:nvSpPr>
        <p:spPr>
          <a:xfrm>
            <a:off x="8868415"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9" name="标题 1"/>
          <p:cNvSpPr txBox="1"/>
          <p:nvPr/>
        </p:nvSpPr>
        <p:spPr>
          <a:xfrm>
            <a:off x="8868415"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0" name="标题 1"/>
          <p:cNvSpPr txBox="1"/>
          <p:nvPr/>
        </p:nvSpPr>
        <p:spPr>
          <a:xfrm flipH="1" flipV="1">
            <a:off x="9004177" y="5839748"/>
            <a:ext cx="262868" cy="25438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9926462"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2" name="标题 1"/>
          <p:cNvSpPr txBox="1"/>
          <p:nvPr/>
        </p:nvSpPr>
        <p:spPr>
          <a:xfrm>
            <a:off x="9926462"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3" name="标题 1"/>
          <p:cNvSpPr txBox="1"/>
          <p:nvPr/>
        </p:nvSpPr>
        <p:spPr>
          <a:xfrm>
            <a:off x="9926462"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4" name="标题 1"/>
          <p:cNvSpPr txBox="1"/>
          <p:nvPr/>
        </p:nvSpPr>
        <p:spPr>
          <a:xfrm>
            <a:off x="10062224" y="5839748"/>
            <a:ext cx="262868" cy="25438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5" name="标题 1"/>
          <p:cNvSpPr txBox="1"/>
          <p:nvPr/>
        </p:nvSpPr>
        <p:spPr>
          <a:xfrm>
            <a:off x="10984508" y="5704533"/>
            <a:ext cx="534392" cy="524818"/>
          </a:xfrm>
          <a:prstGeom prst="roundRect">
            <a:avLst>
              <a:gd name="adj" fmla="val 21535"/>
            </a:avLst>
          </a:prstGeom>
          <a:solidFill>
            <a:srgbClr val="FFFFFF">
              <a:alpha val="100000"/>
            </a:srgbClr>
          </a:solidFill>
          <a:ln w="12700" cap="flat">
            <a:noFill/>
            <a:miter/>
          </a:ln>
          <a:effectLst>
            <a:outerShdw blurRad="88900" dist="25400" dir="13500000" algn="br" rotWithShape="0">
              <a:srgbClr val="262626">
                <a:alpha val="25000"/>
              </a:srgbClr>
            </a:outerShdw>
          </a:effectLst>
        </p:spPr>
        <p:txBody>
          <a:bodyPr vert="horz" wrap="square" lIns="0" tIns="0" rIns="0" bIns="0" rtlCol="0" anchor="ctr"/>
          <a:lstStyle/>
          <a:p>
            <a:pPr algn="ctr">
              <a:lnSpc>
                <a:spcPct val="100000"/>
              </a:lnSpc>
            </a:pPr>
            <a:endParaRPr kumimoji="1" lang="zh-CN" altLang="en-US"/>
          </a:p>
        </p:txBody>
      </p:sp>
      <p:sp>
        <p:nvSpPr>
          <p:cNvPr id="16" name="标题 1"/>
          <p:cNvSpPr txBox="1"/>
          <p:nvPr/>
        </p:nvSpPr>
        <p:spPr>
          <a:xfrm>
            <a:off x="10984508" y="5704533"/>
            <a:ext cx="534392" cy="524818"/>
          </a:xfrm>
          <a:prstGeom prst="roundRect">
            <a:avLst>
              <a:gd name="adj" fmla="val 21535"/>
            </a:avLst>
          </a:prstGeom>
          <a:gradFill>
            <a:gsLst>
              <a:gs pos="0">
                <a:schemeClr val="accent1">
                  <a:lumMod val="60000"/>
                  <a:lumOff val="40000"/>
                </a:schemeClr>
              </a:gs>
              <a:gs pos="60000">
                <a:schemeClr val="accent1"/>
              </a:gs>
            </a:gsLst>
            <a:lin ang="2700000" scaled="0"/>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7" name="标题 1"/>
          <p:cNvSpPr txBox="1"/>
          <p:nvPr/>
        </p:nvSpPr>
        <p:spPr>
          <a:xfrm>
            <a:off x="10984508" y="5704533"/>
            <a:ext cx="534392" cy="524818"/>
          </a:xfrm>
          <a:prstGeom prst="roundRect">
            <a:avLst>
              <a:gd name="adj" fmla="val 21535"/>
            </a:avLst>
          </a:prstGeom>
          <a:gradFill>
            <a:gsLst>
              <a:gs pos="85000">
                <a:schemeClr val="accent1">
                  <a:alpha val="0"/>
                </a:schemeClr>
              </a:gs>
              <a:gs pos="100000">
                <a:schemeClr val="accent1">
                  <a:lumMod val="20000"/>
                  <a:lumOff val="8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00000"/>
              </a:lnSpc>
            </a:pPr>
            <a:endParaRPr kumimoji="1" lang="zh-CN" altLang="en-US"/>
          </a:p>
        </p:txBody>
      </p:sp>
      <p:sp>
        <p:nvSpPr>
          <p:cNvPr id="18" name="标题 1"/>
          <p:cNvSpPr txBox="1"/>
          <p:nvPr/>
        </p:nvSpPr>
        <p:spPr>
          <a:xfrm>
            <a:off x="11120270" y="5839748"/>
            <a:ext cx="262868" cy="25438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9" name="标题 1"/>
          <p:cNvSpPr txBox="1"/>
          <p:nvPr/>
        </p:nvSpPr>
        <p:spPr>
          <a:xfrm>
            <a:off x="1057442" y="6116804"/>
            <a:ext cx="6287421" cy="8256"/>
          </a:xfrm>
          <a:prstGeom prst="round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a:off x="663674" y="6006164"/>
            <a:ext cx="431956" cy="229536"/>
          </a:xfrm>
          <a:custGeom>
            <a:avLst/>
            <a:gdLst>
              <a:gd name="connsiteX0" fmla="*/ 258232 w 431956"/>
              <a:gd name="connsiteY0" fmla="*/ 0 h 229536"/>
              <a:gd name="connsiteX1" fmla="*/ 345094 w 431956"/>
              <a:gd name="connsiteY1" fmla="*/ 0 h 229536"/>
              <a:gd name="connsiteX2" fmla="*/ 431956 w 431956"/>
              <a:gd name="connsiteY2" fmla="*/ 114768 h 229536"/>
              <a:gd name="connsiteX3" fmla="*/ 345094 w 431956"/>
              <a:gd name="connsiteY3" fmla="*/ 229536 h 229536"/>
              <a:gd name="connsiteX4" fmla="*/ 258232 w 431956"/>
              <a:gd name="connsiteY4" fmla="*/ 229536 h 229536"/>
              <a:gd name="connsiteX5" fmla="*/ 345094 w 431956"/>
              <a:gd name="connsiteY5" fmla="*/ 114768 h 229536"/>
              <a:gd name="connsiteX6" fmla="*/ 129116 w 431956"/>
              <a:gd name="connsiteY6" fmla="*/ 0 h 229536"/>
              <a:gd name="connsiteX7" fmla="*/ 215978 w 431956"/>
              <a:gd name="connsiteY7" fmla="*/ 0 h 229536"/>
              <a:gd name="connsiteX8" fmla="*/ 302840 w 431956"/>
              <a:gd name="connsiteY8" fmla="*/ 114768 h 229536"/>
              <a:gd name="connsiteX9" fmla="*/ 215978 w 431956"/>
              <a:gd name="connsiteY9" fmla="*/ 229536 h 229536"/>
              <a:gd name="connsiteX10" fmla="*/ 129116 w 431956"/>
              <a:gd name="connsiteY10" fmla="*/ 229536 h 229536"/>
              <a:gd name="connsiteX11" fmla="*/ 215978 w 431956"/>
              <a:gd name="connsiteY11" fmla="*/ 114768 h 229536"/>
              <a:gd name="connsiteX12" fmla="*/ 0 w 431956"/>
              <a:gd name="connsiteY12" fmla="*/ 0 h 229536"/>
              <a:gd name="connsiteX13" fmla="*/ 86862 w 431956"/>
              <a:gd name="connsiteY13" fmla="*/ 0 h 229536"/>
              <a:gd name="connsiteX14" fmla="*/ 173724 w 431956"/>
              <a:gd name="connsiteY14" fmla="*/ 114768 h 229536"/>
              <a:gd name="connsiteX15" fmla="*/ 86862 w 431956"/>
              <a:gd name="connsiteY15" fmla="*/ 229536 h 229536"/>
              <a:gd name="connsiteX16" fmla="*/ 0 w 431956"/>
              <a:gd name="connsiteY16" fmla="*/ 229536 h 229536"/>
              <a:gd name="connsiteX17" fmla="*/ 86862 w 431956"/>
              <a:gd name="connsiteY17" fmla="*/ 114768 h 229536"/>
            </a:gdLst>
            <a:ahLst/>
            <a:cxnLst/>
            <a:rect l="l" t="t" r="r" b="b"/>
            <a:pathLst>
              <a:path w="431956" h="229536">
                <a:moveTo>
                  <a:pt x="258232" y="0"/>
                </a:moveTo>
                <a:lnTo>
                  <a:pt x="345094" y="0"/>
                </a:lnTo>
                <a:lnTo>
                  <a:pt x="431956" y="114768"/>
                </a:lnTo>
                <a:lnTo>
                  <a:pt x="345094" y="229536"/>
                </a:lnTo>
                <a:lnTo>
                  <a:pt x="258232" y="229536"/>
                </a:lnTo>
                <a:lnTo>
                  <a:pt x="345094" y="114768"/>
                </a:lnTo>
                <a:close/>
                <a:moveTo>
                  <a:pt x="129116" y="0"/>
                </a:moveTo>
                <a:lnTo>
                  <a:pt x="215978" y="0"/>
                </a:lnTo>
                <a:lnTo>
                  <a:pt x="302840" y="114768"/>
                </a:lnTo>
                <a:lnTo>
                  <a:pt x="215978" y="229536"/>
                </a:lnTo>
                <a:lnTo>
                  <a:pt x="129116" y="229536"/>
                </a:lnTo>
                <a:lnTo>
                  <a:pt x="215978" y="114768"/>
                </a:lnTo>
                <a:close/>
                <a:moveTo>
                  <a:pt x="0" y="0"/>
                </a:moveTo>
                <a:lnTo>
                  <a:pt x="86862" y="0"/>
                </a:lnTo>
                <a:lnTo>
                  <a:pt x="173724" y="114768"/>
                </a:lnTo>
                <a:lnTo>
                  <a:pt x="86862" y="229536"/>
                </a:lnTo>
                <a:lnTo>
                  <a:pt x="0" y="229536"/>
                </a:lnTo>
                <a:lnTo>
                  <a:pt x="86862" y="114768"/>
                </a:lnTo>
                <a:close/>
              </a:path>
            </a:pathLst>
          </a:custGeom>
          <a:solidFill>
            <a:schemeClr val="accent1"/>
          </a:solidFill>
          <a:ln w="12700" cap="sq">
            <a:noFill/>
            <a:miter/>
          </a:ln>
          <a:effectLst>
            <a:outerShdw blurRad="101600" dist="38100" dir="10800000" algn="r" rotWithShape="0">
              <a:schemeClr val="tx1">
                <a:lumMod val="85000"/>
                <a:lumOff val="15000"/>
                <a:alpha val="3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a:off x="6467440" y="1835105"/>
            <a:ext cx="5092700" cy="3459108"/>
          </a:xfrm>
          <a:prstGeom prst="roundRect">
            <a:avLst>
              <a:gd name="adj" fmla="val 2422"/>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a:off x="6426200" y="1858075"/>
            <a:ext cx="5092700" cy="3459108"/>
          </a:xfrm>
          <a:prstGeom prst="roundRect">
            <a:avLst>
              <a:gd name="adj" fmla="val 2422"/>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a:off x="741073" y="1238053"/>
            <a:ext cx="2497389" cy="1359887"/>
          </a:xfrm>
          <a:prstGeom prst="rect">
            <a:avLst/>
          </a:prstGeom>
          <a:noFill/>
          <a:ln>
            <a:noFill/>
          </a:ln>
        </p:spPr>
        <p:txBody>
          <a:bodyPr vert="horz" wrap="square" lIns="0" tIns="0" rIns="0" bIns="0" rtlCol="0" anchor="t"/>
          <a:lstStyle/>
          <a:p>
            <a:pPr algn="l">
              <a:lnSpc>
                <a:spcPct val="130000"/>
              </a:lnSpc>
            </a:pPr>
            <a:r>
              <a:rPr kumimoji="1" lang="zh-CN" altLang="en-US" sz="4000" dirty="0" smtClean="0">
                <a:ln w="12700">
                  <a:noFill/>
                </a:ln>
                <a:gradFill>
                  <a:gsLst>
                    <a:gs pos="10000">
                      <a:schemeClr val="accent1"/>
                    </a:gs>
                    <a:gs pos="100000">
                      <a:schemeClr val="accent1">
                        <a:lumMod val="60000"/>
                        <a:lumOff val="40000"/>
                      </a:schemeClr>
                    </a:gs>
                  </a:gsLst>
                  <a:lin ang="13500000" scaled="0"/>
                </a:gradFill>
                <a:latin typeface="Source Han Sans CN Bold Bold" panose="020B0800000000000000" charset="-122"/>
                <a:ea typeface="Source Han Sans CN Bold Bold" panose="020B0800000000000000" charset="-122"/>
                <a:cs typeface="Source Han Sans CN Bold Bold" panose="020B0800000000000000" charset="-122"/>
              </a:rPr>
              <a:t>任务一</a:t>
            </a:r>
            <a:endParaRPr kumimoji="1" lang="zh-CN" altLang="en-US" sz="4000" dirty="0"/>
          </a:p>
        </p:txBody>
      </p:sp>
      <p:sp>
        <p:nvSpPr>
          <p:cNvPr id="24" name="标题 1"/>
          <p:cNvSpPr txBox="1"/>
          <p:nvPr/>
        </p:nvSpPr>
        <p:spPr>
          <a:xfrm>
            <a:off x="10825642" y="1285827"/>
            <a:ext cx="693258" cy="130222"/>
          </a:xfrm>
          <a:prstGeom prst="roundRect">
            <a:avLst>
              <a:gd name="adj" fmla="val 50000"/>
            </a:avLst>
          </a:prstGeom>
          <a:gradFill>
            <a:gsLst>
              <a:gs pos="10000">
                <a:schemeClr val="accent1"/>
              </a:gs>
              <a:gs pos="100000">
                <a:schemeClr val="accent1">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a:off x="9968831" y="1285827"/>
            <a:ext cx="693258" cy="130222"/>
          </a:xfrm>
          <a:prstGeom prst="roundRect">
            <a:avLst>
              <a:gd name="adj" fmla="val 50000"/>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27" name="标题 1"/>
          <p:cNvSpPr txBox="1"/>
          <p:nvPr/>
        </p:nvSpPr>
        <p:spPr>
          <a:xfrm>
            <a:off x="780315" y="4650959"/>
            <a:ext cx="563143" cy="220175"/>
          </a:xfrm>
          <a:custGeom>
            <a:avLst/>
            <a:gdLst>
              <a:gd name="connsiteX0" fmla="*/ 490900 w 563143"/>
              <a:gd name="connsiteY0" fmla="*/ 0 h 220175"/>
              <a:gd name="connsiteX1" fmla="*/ 563143 w 563143"/>
              <a:gd name="connsiteY1" fmla="*/ 0 h 220175"/>
              <a:gd name="connsiteX2" fmla="*/ 505355 w 563143"/>
              <a:gd name="connsiteY2" fmla="*/ 220175 h 220175"/>
              <a:gd name="connsiteX3" fmla="*/ 433112 w 563143"/>
              <a:gd name="connsiteY3" fmla="*/ 220175 h 220175"/>
              <a:gd name="connsiteX4" fmla="*/ 364572 w 563143"/>
              <a:gd name="connsiteY4" fmla="*/ 0 h 220175"/>
              <a:gd name="connsiteX5" fmla="*/ 436815 w 563143"/>
              <a:gd name="connsiteY5" fmla="*/ 0 h 220175"/>
              <a:gd name="connsiteX6" fmla="*/ 379027 w 563143"/>
              <a:gd name="connsiteY6" fmla="*/ 220175 h 220175"/>
              <a:gd name="connsiteX7" fmla="*/ 306784 w 563143"/>
              <a:gd name="connsiteY7" fmla="*/ 220175 h 220175"/>
              <a:gd name="connsiteX8" fmla="*/ 55044 w 563143"/>
              <a:gd name="connsiteY8" fmla="*/ 0 h 220175"/>
              <a:gd name="connsiteX9" fmla="*/ 260062 w 563143"/>
              <a:gd name="connsiteY9" fmla="*/ 0 h 220175"/>
              <a:gd name="connsiteX10" fmla="*/ 205018 w 563143"/>
              <a:gd name="connsiteY10" fmla="*/ 220175 h 220175"/>
              <a:gd name="connsiteX11" fmla="*/ 0 w 563143"/>
              <a:gd name="connsiteY11" fmla="*/ 220175 h 220175"/>
            </a:gdLst>
            <a:ahLst/>
            <a:cxnLst/>
            <a:rect l="l" t="t" r="r" b="b"/>
            <a:pathLst>
              <a:path w="563143" h="220175">
                <a:moveTo>
                  <a:pt x="490900" y="0"/>
                </a:moveTo>
                <a:lnTo>
                  <a:pt x="563143" y="0"/>
                </a:lnTo>
                <a:lnTo>
                  <a:pt x="505355" y="220175"/>
                </a:lnTo>
                <a:lnTo>
                  <a:pt x="433112" y="220175"/>
                </a:lnTo>
                <a:close/>
                <a:moveTo>
                  <a:pt x="364572" y="0"/>
                </a:moveTo>
                <a:lnTo>
                  <a:pt x="436815" y="0"/>
                </a:lnTo>
                <a:lnTo>
                  <a:pt x="379027" y="220175"/>
                </a:lnTo>
                <a:lnTo>
                  <a:pt x="306784" y="220175"/>
                </a:lnTo>
                <a:close/>
                <a:moveTo>
                  <a:pt x="55044" y="0"/>
                </a:moveTo>
                <a:lnTo>
                  <a:pt x="260062" y="0"/>
                </a:lnTo>
                <a:lnTo>
                  <a:pt x="205018" y="220175"/>
                </a:lnTo>
                <a:lnTo>
                  <a:pt x="0" y="220175"/>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8" name="标题 1"/>
          <p:cNvSpPr txBox="1"/>
          <p:nvPr/>
        </p:nvSpPr>
        <p:spPr>
          <a:xfrm>
            <a:off x="1358049" y="4650959"/>
            <a:ext cx="3575166" cy="220175"/>
          </a:xfrm>
          <a:prstGeom prst="parallelogram">
            <a:avLst>
              <a:gd name="adj" fmla="val 28291"/>
            </a:avLst>
          </a:prstGeom>
          <a:gradFill>
            <a:gsLst>
              <a:gs pos="2000">
                <a:schemeClr val="accent1"/>
              </a:gs>
              <a:gs pos="100000">
                <a:schemeClr val="accent1">
                  <a:lumMod val="20000"/>
                  <a:lumOff val="80000"/>
                  <a:alpha val="50000"/>
                </a:schemeClr>
              </a:gs>
            </a:gsLst>
            <a:lin ang="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9" name="标题 1"/>
          <p:cNvSpPr txBox="1"/>
          <p:nvPr/>
        </p:nvSpPr>
        <p:spPr>
          <a:xfrm>
            <a:off x="9112020" y="1286532"/>
            <a:ext cx="693258" cy="130222"/>
          </a:xfrm>
          <a:prstGeom prst="roundRect">
            <a:avLst>
              <a:gd name="adj" fmla="val 50000"/>
            </a:avLst>
          </a:prstGeom>
          <a:gradFill>
            <a:gsLst>
              <a:gs pos="10000">
                <a:schemeClr val="accent2"/>
              </a:gs>
              <a:gs pos="100000">
                <a:schemeClr val="accent2">
                  <a:lumMod val="60000"/>
                  <a:lumOff val="40000"/>
                </a:schemeClr>
              </a:gs>
            </a:gsLst>
            <a:lin ang="189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0" name="标题 1"/>
          <p:cNvSpPr txBox="1"/>
          <p:nvPr/>
        </p:nvSpPr>
        <p:spPr>
          <a:xfrm flipV="1">
            <a:off x="825375" y="1209140"/>
            <a:ext cx="2631420"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1" name="标题 1"/>
          <p:cNvSpPr txBox="1"/>
          <p:nvPr/>
        </p:nvSpPr>
        <p:spPr>
          <a:xfrm flipH="1" flipV="1">
            <a:off x="7298333" y="6083166"/>
            <a:ext cx="78380" cy="7838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nvSpPr>
        <p:spPr>
          <a:xfrm>
            <a:off x="7231063" y="1780949"/>
            <a:ext cx="127000" cy="54156"/>
          </a:xfrm>
          <a:prstGeom prst="triangl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3" name="标题 1"/>
          <p:cNvSpPr txBox="1"/>
          <p:nvPr/>
        </p:nvSpPr>
        <p:spPr>
          <a:xfrm rot="16200000">
            <a:off x="6335622" y="2604170"/>
            <a:ext cx="127000" cy="54156"/>
          </a:xfrm>
          <a:prstGeom prst="triangle">
            <a:avLst>
              <a:gd name="adj" fmla="val 6250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4" name="标题 1"/>
          <p:cNvSpPr txBox="1"/>
          <p:nvPr/>
        </p:nvSpPr>
        <p:spPr>
          <a:xfrm rot="5400000" flipH="1">
            <a:off x="11519198" y="4509755"/>
            <a:ext cx="138724" cy="56840"/>
          </a:xfrm>
          <a:prstGeom prst="triangle">
            <a:avLst>
              <a:gd name="adj" fmla="val 37500"/>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5" name="标题 1"/>
          <p:cNvSpPr txBox="1"/>
          <p:nvPr/>
        </p:nvSpPr>
        <p:spPr>
          <a:xfrm rot="10800000" flipH="1">
            <a:off x="10583863" y="5317093"/>
            <a:ext cx="190132" cy="75921"/>
          </a:xfrm>
          <a:prstGeom prst="triangle">
            <a:avLst>
              <a:gd name="adj" fmla="val 55501"/>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6" name="标题 1"/>
          <p:cNvSpPr txBox="1"/>
          <p:nvPr/>
        </p:nvSpPr>
        <p:spPr>
          <a:xfrm>
            <a:off x="0" y="66802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7" name="标题 1"/>
          <p:cNvSpPr txBox="1"/>
          <p:nvPr/>
        </p:nvSpPr>
        <p:spPr>
          <a:xfrm>
            <a:off x="0" y="6705600"/>
            <a:ext cx="12192000" cy="152400"/>
          </a:xfrm>
          <a:custGeom>
            <a:avLst/>
            <a:gdLst>
              <a:gd name="connsiteX0" fmla="*/ 0 w 12192000"/>
              <a:gd name="connsiteY0" fmla="*/ 0 h 152400"/>
              <a:gd name="connsiteX1" fmla="*/ 12192000 w 12192000"/>
              <a:gd name="connsiteY1" fmla="*/ 0 h 152400"/>
              <a:gd name="connsiteX2" fmla="*/ 12192000 w 12192000"/>
              <a:gd name="connsiteY2" fmla="*/ 152400 h 152400"/>
              <a:gd name="connsiteX3" fmla="*/ 0 w 12192000"/>
              <a:gd name="connsiteY3" fmla="*/ 152400 h 152400"/>
            </a:gdLst>
            <a:ahLst/>
            <a:cxnLst/>
            <a:rect l="l" t="t" r="r" b="b"/>
            <a:pathLst>
              <a:path w="12192000" h="152400">
                <a:moveTo>
                  <a:pt x="0" y="0"/>
                </a:moveTo>
                <a:lnTo>
                  <a:pt x="12192000" y="0"/>
                </a:lnTo>
                <a:lnTo>
                  <a:pt x="12192000" y="152400"/>
                </a:lnTo>
                <a:lnTo>
                  <a:pt x="0" y="152400"/>
                </a:lnTo>
                <a:close/>
              </a:path>
            </a:pathLst>
          </a:cu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8" name="图片"/>
          <p:cNvPicPr>
            <a:picLocks noChangeAspect="1"/>
          </p:cNvPicPr>
          <p:nvPr/>
        </p:nvPicPr>
        <p:blipFill>
          <a:blip r:embed="rId2"/>
          <a:srcRect l="18262" t="6392" r="9276" b="7476"/>
          <a:stretch>
            <a:fillRect/>
          </a:stretch>
        </p:blipFill>
        <p:spPr>
          <a:xfrm>
            <a:off x="6513060" y="1955645"/>
            <a:ext cx="4920553" cy="3277880"/>
          </a:xfrm>
          <a:custGeom>
            <a:avLst/>
            <a:gdLst>
              <a:gd name="connsiteX0" fmla="*/ 0 w 4920553"/>
              <a:gd name="connsiteY0" fmla="*/ 0 h 3277880"/>
              <a:gd name="connsiteX1" fmla="*/ 4920553 w 4920553"/>
              <a:gd name="connsiteY1" fmla="*/ 0 h 3277880"/>
              <a:gd name="connsiteX2" fmla="*/ 4920553 w 4920553"/>
              <a:gd name="connsiteY2" fmla="*/ 3277880 h 3277880"/>
              <a:gd name="connsiteX3" fmla="*/ 0 w 4920553"/>
              <a:gd name="connsiteY3" fmla="*/ 3277880 h 3277880"/>
              <a:gd name="connsiteX4" fmla="*/ 0 w 4920553"/>
              <a:gd name="connsiteY4" fmla="*/ 0 h 3277880"/>
            </a:gdLst>
            <a:ahLst/>
            <a:cxnLst/>
            <a:rect l="l" t="t" r="r" b="b"/>
            <a:pathLst>
              <a:path w="4920553" h="3277880">
                <a:moveTo>
                  <a:pt x="0" y="0"/>
                </a:moveTo>
                <a:lnTo>
                  <a:pt x="4920553" y="0"/>
                </a:lnTo>
                <a:lnTo>
                  <a:pt x="4920553" y="3277880"/>
                </a:lnTo>
                <a:lnTo>
                  <a:pt x="0" y="3277880"/>
                </a:lnTo>
                <a:lnTo>
                  <a:pt x="0" y="0"/>
                </a:lnTo>
                <a:close/>
              </a:path>
            </a:pathLst>
          </a:custGeom>
          <a:noFill/>
          <a:ln>
            <a:noFill/>
          </a:ln>
        </p:spPr>
      </p:pic>
      <p:sp>
        <p:nvSpPr>
          <p:cNvPr id="39" name="标题 1"/>
          <p:cNvSpPr txBox="1"/>
          <p:nvPr/>
        </p:nvSpPr>
        <p:spPr>
          <a:xfrm>
            <a:off x="6513060" y="1955645"/>
            <a:ext cx="4920553" cy="3277880"/>
          </a:xfrm>
          <a:prstGeom prst="rect">
            <a:avLst/>
          </a:prstGeom>
          <a:gradFill>
            <a:gsLst>
              <a:gs pos="85000">
                <a:schemeClr val="bg1">
                  <a:alpha val="0"/>
                </a:schemeClr>
              </a:gs>
              <a:gs pos="100000">
                <a:schemeClr val="bg1">
                  <a:alpha val="60000"/>
                </a:schemeClr>
              </a:gs>
            </a:gsLst>
            <a:path path="circle">
              <a:fillToRect l="50000" t="50000" r="50000" b="50000"/>
            </a:path>
            <a:tileRect/>
          </a:gradFill>
          <a:ln w="12700" cap="flat">
            <a:noFill/>
            <a:miter/>
          </a:ln>
          <a:effectLst/>
        </p:spPr>
        <p:txBody>
          <a:bodyPr vert="horz" wrap="square" lIns="91440" tIns="45720" rIns="91440" bIns="45720" rtlCol="0" anchor="ctr"/>
          <a:lstStyle/>
          <a:p>
            <a:pPr algn="ctr">
              <a:lnSpc>
                <a:spcPct val="110000"/>
              </a:lnSpc>
            </a:pPr>
            <a:endParaRPr kumimoji="1" lang="zh-CN" altLang="en-US"/>
          </a:p>
        </p:txBody>
      </p:sp>
      <p:sp>
        <p:nvSpPr>
          <p:cNvPr id="41" name="标题 1"/>
          <p:cNvSpPr txBox="1"/>
          <p:nvPr/>
        </p:nvSpPr>
        <p:spPr>
          <a:xfrm>
            <a:off x="6369360" y="1780949"/>
            <a:ext cx="927100" cy="839210"/>
          </a:xfrm>
          <a:prstGeom prst="diagStripe">
            <a:avLst>
              <a:gd name="adj" fmla="val 19733"/>
            </a:avLst>
          </a:prstGeom>
          <a:gradFill>
            <a:gsLst>
              <a:gs pos="61000">
                <a:schemeClr val="accent1"/>
              </a:gs>
              <a:gs pos="100000">
                <a:schemeClr val="accent1">
                  <a:lumMod val="60000"/>
                  <a:lumOff val="40000"/>
                </a:schemeClr>
              </a:gs>
            </a:gsLst>
            <a:lin ang="5400000" scaled="0"/>
          </a:gradFill>
          <a:ln w="12700" cap="sq">
            <a:noFill/>
            <a:miter/>
          </a:ln>
          <a:effectLst>
            <a:outerShdw blurRad="101600" dist="38100" dir="2700000" algn="tl"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42" name="标题 1"/>
          <p:cNvSpPr txBox="1"/>
          <p:nvPr/>
        </p:nvSpPr>
        <p:spPr>
          <a:xfrm rot="-10800000">
            <a:off x="10689880" y="4553805"/>
            <a:ext cx="927100" cy="839210"/>
          </a:xfrm>
          <a:prstGeom prst="diagStripe">
            <a:avLst>
              <a:gd name="adj" fmla="val 19733"/>
            </a:avLst>
          </a:prstGeom>
          <a:gradFill>
            <a:gsLst>
              <a:gs pos="0">
                <a:schemeClr val="accent2">
                  <a:lumMod val="75000"/>
                </a:schemeClr>
              </a:gs>
              <a:gs pos="59000">
                <a:schemeClr val="accent2"/>
              </a:gs>
            </a:gsLst>
            <a:lin ang="5400000" scaled="0"/>
          </a:gradFill>
          <a:ln w="12700" cap="sq">
            <a:noFill/>
            <a:miter/>
          </a:ln>
          <a:effectLst>
            <a:outerShdw blurRad="101600" dist="38100" dir="13500000" algn="br" rotWithShape="0">
              <a:schemeClr val="tx1">
                <a:lumMod val="85000"/>
                <a:lumOff val="15000"/>
                <a:alpha val="40000"/>
              </a:schemeClr>
            </a:outerShdw>
          </a:effectLst>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6200000" flipH="1">
            <a:off x="3316605" y="137160"/>
            <a:ext cx="4379595" cy="7857490"/>
          </a:xfrm>
          <a:prstGeom prst="round2SameRect">
            <a:avLst>
              <a:gd name="adj1" fmla="val 50000"/>
              <a:gd name="adj2" fmla="val 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2299970" y="2802255"/>
            <a:ext cx="7024370" cy="3708400"/>
          </a:xfrm>
          <a:prstGeom prst="rect">
            <a:avLst/>
          </a:prstGeom>
          <a:noFill/>
          <a:ln>
            <a:noFill/>
          </a:ln>
        </p:spPr>
        <p:txBody>
          <a:bodyPr vert="horz" wrap="square" lIns="0" tIns="0" rIns="0" bIns="0" rtlCol="0" anchor="t"/>
          <a:lstStyle/>
          <a:p>
            <a:pPr algn="l">
              <a:lnSpc>
                <a:spcPct val="160000"/>
              </a:lnSpc>
            </a:pPr>
            <a:r>
              <a:rPr kumimoji="1" lang="en-US" altLang="zh-CN" sz="24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票据是指由出票人依法签发的，约定自己或委托付款人在见票时或指定的日期向收款人或持票人无条件支付一定金额的有价证券</a:t>
            </a:r>
            <a:r>
              <a:rPr kumimoji="1" lang="en-US" altLang="zh-CN" sz="2400" dirty="0"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2400" dirty="0"/>
          </a:p>
        </p:txBody>
      </p:sp>
      <p:sp>
        <p:nvSpPr>
          <p:cNvPr id="6" name="标题 1"/>
          <p:cNvSpPr txBox="1"/>
          <p:nvPr/>
        </p:nvSpPr>
        <p:spPr>
          <a:xfrm>
            <a:off x="1202507" y="3339683"/>
            <a:ext cx="585537" cy="585537"/>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0243365" y="4472362"/>
            <a:ext cx="585537" cy="585537"/>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347383" y="3513367"/>
            <a:ext cx="295783" cy="273620"/>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9" name="标题 1"/>
          <p:cNvSpPr txBox="1"/>
          <p:nvPr/>
        </p:nvSpPr>
        <p:spPr>
          <a:xfrm>
            <a:off x="10388242" y="4622011"/>
            <a:ext cx="295783" cy="28624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0" name="标题 1"/>
          <p:cNvSpPr txBox="1"/>
          <p:nvPr/>
        </p:nvSpPr>
        <p:spPr>
          <a:xfrm>
            <a:off x="2757055" y="2354686"/>
            <a:ext cx="5279650" cy="439937"/>
          </a:xfrm>
          <a:prstGeom prst="rect">
            <a:avLst/>
          </a:prstGeom>
          <a:noFill/>
          <a:ln>
            <a:noFill/>
          </a:ln>
        </p:spPr>
        <p:txBody>
          <a:bodyPr vert="horz" wrap="square" lIns="0" tIns="0" rIns="0" bIns="0" rtlCol="0" anchor="b"/>
          <a:lstStyle/>
          <a:p>
            <a:pPr algn="l">
              <a:lnSpc>
                <a:spcPct val="130000"/>
              </a:lnSpc>
            </a:pPr>
            <a:r>
              <a:rPr kumimoji="1" lang="en-US" altLang="zh-CN" sz="2800" dirty="0" err="1">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票据的概念</a:t>
            </a:r>
            <a:endParaRPr kumimoji="1" lang="zh-CN" altLang="en-US" sz="2800" dirty="0"/>
          </a:p>
        </p:txBody>
      </p:sp>
      <p:sp>
        <p:nvSpPr>
          <p:cNvPr id="13"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一（一）</a:t>
            </a:r>
            <a:r>
              <a:rPr kumimoji="1" lang="en-US" altLang="zh-CN" sz="28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票据的概念与特征</a:t>
            </a:r>
            <a:endParaRPr kumimoji="1" lang="zh-CN" altLang="en-US" dirty="0"/>
          </a:p>
        </p:txBody>
      </p:sp>
      <p:sp>
        <p:nvSpPr>
          <p:cNvPr id="14"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5400000">
            <a:off x="2531745" y="-168910"/>
            <a:ext cx="4879340" cy="7975600"/>
          </a:xfrm>
          <a:prstGeom prst="round2SameRect">
            <a:avLst>
              <a:gd name="adj1" fmla="val 50000"/>
              <a:gd name="adj2" fmla="val 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8832769" y="3768334"/>
            <a:ext cx="585537" cy="585537"/>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8977645" y="3917982"/>
            <a:ext cx="295783" cy="28624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1379855" y="1729105"/>
            <a:ext cx="6517640" cy="3823970"/>
          </a:xfrm>
          <a:prstGeom prst="rect">
            <a:avLst/>
          </a:prstGeom>
          <a:noFill/>
          <a:ln>
            <a:noFill/>
          </a:ln>
        </p:spPr>
        <p:txBody>
          <a:bodyPr vert="horz" wrap="square" lIns="0" tIns="0" rIns="0" bIns="0" rtlCol="0" anchor="t"/>
          <a:lstStyle/>
          <a:p>
            <a:pPr>
              <a:lnSpc>
                <a:spcPct val="150000"/>
              </a:lnSpc>
              <a:spcBef>
                <a:spcPts val="1200"/>
              </a:spcBef>
            </a:pPr>
            <a:r>
              <a:rPr kumimoji="1" lang="en-US" altLang="zh-CN" sz="20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票据当事人是票据活动的参与者，</a:t>
            </a:r>
            <a:r>
              <a:rPr kumimoji="1" lang="zh-CN" altLang="en-US" sz="20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包括基本当事人和非基本当事人：</a:t>
            </a:r>
            <a:endParaRPr kumimoji="1" lang="zh-CN" altLang="en-US" sz="20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spcBef>
                <a:spcPts val="1200"/>
              </a:spcBef>
            </a:pPr>
            <a:r>
              <a:rPr kumimoji="1" lang="zh-CN" altLang="en-US" sz="20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基本当事人：</a:t>
            </a:r>
            <a:r>
              <a:rPr kumimoji="1" lang="en-US" altLang="zh-CN" sz="20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包括出票人、收款人、付款人</a:t>
            </a:r>
            <a:endParaRPr kumimoji="1" lang="en-US" altLang="zh-CN" sz="20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endParaRPr>
          </a:p>
          <a:p>
            <a:pPr>
              <a:lnSpc>
                <a:spcPct val="150000"/>
              </a:lnSpc>
              <a:spcBef>
                <a:spcPts val="1200"/>
              </a:spcBef>
            </a:pPr>
            <a:r>
              <a:rPr kumimoji="1" lang="zh-CN" altLang="en-US" sz="20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非基本当事人：包括</a:t>
            </a:r>
            <a:r>
              <a:rPr kumimoji="1" lang="en-US" altLang="zh-CN" sz="20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持票人、承兑人、背书人、被背书人、保证人等</a:t>
            </a:r>
            <a:r>
              <a:rPr kumimoji="1" lang="en-US" altLang="zh-CN" sz="20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endParaRPr kumimoji="1" lang="zh-CN" altLang="en-US" sz="2000" dirty="0"/>
          </a:p>
        </p:txBody>
      </p:sp>
      <p:sp>
        <p:nvSpPr>
          <p:cNvPr id="13"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一（二）</a:t>
            </a:r>
            <a:r>
              <a:rPr kumimoji="1" lang="en-US" altLang="zh-CN" sz="28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当事人</a:t>
            </a:r>
            <a:endPar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4"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5400000">
            <a:off x="2531745" y="-168910"/>
            <a:ext cx="4879340" cy="7975600"/>
          </a:xfrm>
          <a:prstGeom prst="round2SameRect">
            <a:avLst>
              <a:gd name="adj1" fmla="val 50000"/>
              <a:gd name="adj2" fmla="val 0"/>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8832769" y="3768334"/>
            <a:ext cx="585537" cy="585537"/>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a:off x="8977645" y="3917982"/>
            <a:ext cx="295783" cy="28624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nvSpPr>
        <p:spPr>
          <a:xfrm>
            <a:off x="1379855" y="1729105"/>
            <a:ext cx="6517640" cy="3823970"/>
          </a:xfrm>
          <a:prstGeom prst="rect">
            <a:avLst/>
          </a:prstGeom>
          <a:noFill/>
          <a:ln>
            <a:noFill/>
          </a:ln>
        </p:spPr>
        <p:txBody>
          <a:bodyPr vert="horz" wrap="square" lIns="0" tIns="0" rIns="0" bIns="0" rtlCol="0" anchor="t"/>
          <a:lstStyle/>
          <a:p>
            <a:pPr marL="285750" indent="-285750">
              <a:lnSpc>
                <a:spcPct val="150000"/>
              </a:lnSpc>
              <a:spcBef>
                <a:spcPts val="600"/>
              </a:spcBef>
              <a:buFont typeface="Arial" panose="020B0604020202020204" pitchFamily="34" charset="0"/>
              <a:buChar char="•"/>
            </a:pPr>
            <a:r>
              <a:rPr kumimoji="1" lang="en-US" altLang="zh-CN" sz="1600" dirty="0" err="1" smtClean="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出票人</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：依法定方式签发票据并将票据交付给收款人的人</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收款人：票据正面记载的到期后有权收取票据所载金额的人</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付款人：由出票人委托付款或自行承担付款责任的人</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持票人：持有票据的人，可以是收款人、被背书人或受让人</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承兑人：接受汇票出票人的付款委托，同意承担支付票款义务的人</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背书人：在转让票据时，在票据背面或粘单上签字或盖章，并将票据交付给受让人的票据收款人或持有人</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被背书人：被记名受让票据或接受票据转让的人</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保证人：为票据债务人提供担保的人</a:t>
            </a:r>
            <a:r>
              <a:rPr kumimoji="1" lang="en-US" altLang="zh-CN" sz="1600" dirty="0">
                <a:ln w="12700">
                  <a:noFill/>
                </a:ln>
                <a:solidFill>
                  <a:srgbClr val="FFFFFF">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13"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一（二）</a:t>
            </a:r>
            <a:r>
              <a:rPr kumimoji="1" lang="en-US" altLang="zh-CN" sz="28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a:t>
            </a:r>
            <a:r>
              <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当事人</a:t>
            </a:r>
            <a:endParaRPr kumimoji="1" lang="zh-CN" altLang="en-US" sz="2800" dirty="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endParaRPr>
          </a:p>
        </p:txBody>
      </p:sp>
      <p:sp>
        <p:nvSpPr>
          <p:cNvPr id="14"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0" y="0"/>
            <a:ext cx="12192000" cy="6858000"/>
          </a:xfrm>
          <a:prstGeom prst="rect">
            <a:avLst/>
          </a:prstGeom>
          <a:gradFill>
            <a:gsLst>
              <a:gs pos="0">
                <a:schemeClr val="accent1">
                  <a:lumMod val="20000"/>
                  <a:lumOff val="80000"/>
                  <a:alpha val="38000"/>
                </a:schemeClr>
              </a:gs>
              <a:gs pos="100000">
                <a:schemeClr val="bg1">
                  <a:alpha val="32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16200000" flipH="1">
            <a:off x="3316605" y="137160"/>
            <a:ext cx="4379595" cy="7857490"/>
          </a:xfrm>
          <a:prstGeom prst="round2SameRect">
            <a:avLst>
              <a:gd name="adj1" fmla="val 50000"/>
              <a:gd name="adj2" fmla="val 0"/>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a:off x="2167890" y="2802255"/>
            <a:ext cx="7135178" cy="3708400"/>
          </a:xfrm>
          <a:prstGeom prst="rect">
            <a:avLst/>
          </a:prstGeom>
          <a:noFill/>
          <a:ln>
            <a:noFill/>
          </a:ln>
        </p:spPr>
        <p:txBody>
          <a:bodyPr vert="horz" wrap="square" lIns="0" tIns="0" rIns="0" bIns="0" rtlCol="0" anchor="t"/>
          <a:lstStyle/>
          <a:p>
            <a:pPr indent="0" algn="l">
              <a:lnSpc>
                <a:spcPct val="160000"/>
              </a:lnSpc>
              <a:spcBef>
                <a:spcPts val="600"/>
              </a:spcBef>
              <a:buFont typeface="+mj-lt"/>
              <a:buNone/>
            </a:pPr>
            <a:r>
              <a:rPr kumimoji="1" lang="en-US" altLang="zh-CN" sz="1600" dirty="0" err="1" smtClean="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设权证券</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：票据的做成创设了一定的权利，没有票据，就没有票据上的权利</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要式证券：票据的做成应当符合法律规定的要求，包括格式和记载事项等</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债权证券：票据的持票人依据票面记载金额向付款人行使付款请求权</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文义证券：票据做成时创设的权利和义务均以票据上记载的文义为准</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
</a:t>
            </a:r>
            <a:r>
              <a:rPr kumimoji="1" lang="en-US" altLang="zh-CN" sz="1600" dirty="0" err="1">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无因证券：票据法律关系的形成总是基于一定的基础交易关系，但一旦票据关系形成后，就与原基础交易关系相分离</a:t>
            </a:r>
            <a:r>
              <a:rPr kumimoji="1" lang="en-US" altLang="zh-CN" sz="1600" dirty="0">
                <a:ln w="12700">
                  <a:noFill/>
                </a:ln>
                <a:solidFill>
                  <a:srgbClr val="262626">
                    <a:alpha val="100000"/>
                  </a:srgbClr>
                </a:solidFill>
                <a:latin typeface="Source Han Sans CN Normal" panose="020B0400000000000000" charset="-122"/>
                <a:ea typeface="Source Han Sans CN Normal" panose="020B0400000000000000" charset="-122"/>
                <a:cs typeface="Source Han Sans CN Normal" panose="020B0400000000000000" charset="-122"/>
              </a:rPr>
              <a:t>。</a:t>
            </a:r>
            <a:endParaRPr kumimoji="1" lang="zh-CN" altLang="en-US" sz="1600" dirty="0"/>
          </a:p>
        </p:txBody>
      </p:sp>
      <p:sp>
        <p:nvSpPr>
          <p:cNvPr id="6" name="标题 1"/>
          <p:cNvSpPr txBox="1"/>
          <p:nvPr/>
        </p:nvSpPr>
        <p:spPr>
          <a:xfrm>
            <a:off x="1202507" y="3339683"/>
            <a:ext cx="585537" cy="585537"/>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a:off x="10243365" y="4472362"/>
            <a:ext cx="585537" cy="585537"/>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a:off x="1347383" y="3513367"/>
            <a:ext cx="295783" cy="273620"/>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9" name="标题 1"/>
          <p:cNvSpPr txBox="1"/>
          <p:nvPr/>
        </p:nvSpPr>
        <p:spPr>
          <a:xfrm>
            <a:off x="10388242" y="4622011"/>
            <a:ext cx="295783" cy="286240"/>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10" name="标题 1"/>
          <p:cNvSpPr txBox="1"/>
          <p:nvPr/>
        </p:nvSpPr>
        <p:spPr>
          <a:xfrm>
            <a:off x="2757055" y="2230861"/>
            <a:ext cx="5279650" cy="439937"/>
          </a:xfrm>
          <a:prstGeom prst="rect">
            <a:avLst/>
          </a:prstGeom>
          <a:noFill/>
          <a:ln>
            <a:noFill/>
          </a:ln>
        </p:spPr>
        <p:txBody>
          <a:bodyPr vert="horz" wrap="square" lIns="0" tIns="0" rIns="0" bIns="0" rtlCol="0" anchor="b"/>
          <a:lstStyle/>
          <a:p>
            <a:pPr algn="l">
              <a:lnSpc>
                <a:spcPct val="130000"/>
              </a:lnSpc>
            </a:pPr>
            <a:r>
              <a:rPr kumimoji="1" lang="en-US" altLang="zh-CN" sz="20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票据的</a:t>
            </a:r>
            <a:r>
              <a:rPr kumimoji="1" lang="zh-CN" altLang="en-US" sz="20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特征</a:t>
            </a:r>
            <a:endParaRPr kumimoji="1" lang="zh-CN" altLang="en-US" sz="2000" dirty="0"/>
          </a:p>
        </p:txBody>
      </p:sp>
      <p:sp>
        <p:nvSpPr>
          <p:cNvPr id="13" name="标题 1"/>
          <p:cNvSpPr txBox="1"/>
          <p:nvPr/>
        </p:nvSpPr>
        <p:spPr>
          <a:xfrm>
            <a:off x="1158984" y="398382"/>
            <a:ext cx="9989075" cy="432000"/>
          </a:xfrm>
          <a:prstGeom prst="rect">
            <a:avLst/>
          </a:prstGeom>
          <a:noFill/>
          <a:ln>
            <a:noFill/>
          </a:ln>
        </p:spPr>
        <p:txBody>
          <a:bodyPr vert="horz" wrap="square" lIns="0" tIns="0" rIns="0" bIns="0" rtlCol="0" anchor="ctr"/>
          <a:lstStyle/>
          <a:p>
            <a:pPr algn="l">
              <a:lnSpc>
                <a:spcPct val="120000"/>
              </a:lnSpc>
            </a:pPr>
            <a:r>
              <a:rPr kumimoji="1" lang="zh-CN" altLang="en-US" sz="2800" dirty="0"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一（三）</a:t>
            </a:r>
            <a:r>
              <a:rPr kumimoji="1" lang="en-US" altLang="zh-CN" sz="2800" dirty="0" err="1" smtClean="0">
                <a:ln w="12700">
                  <a:noFill/>
                </a:ln>
                <a:solidFill>
                  <a:srgbClr val="262626">
                    <a:alpha val="100000"/>
                  </a:srgbClr>
                </a:solidFill>
                <a:latin typeface="Source Han Sans CN Bold Bold" panose="020B0800000000000000" charset="-122"/>
                <a:ea typeface="Source Han Sans CN Bold Bold" panose="020B0800000000000000" charset="-122"/>
                <a:cs typeface="Source Han Sans CN Bold Bold" panose="020B0800000000000000" charset="-122"/>
              </a:rPr>
              <a:t>票据的概念与特征</a:t>
            </a:r>
            <a:endParaRPr kumimoji="1" lang="zh-CN" altLang="en-US" dirty="0"/>
          </a:p>
        </p:txBody>
      </p:sp>
      <p:sp>
        <p:nvSpPr>
          <p:cNvPr id="14" name="标题 1"/>
          <p:cNvSpPr txBox="1"/>
          <p:nvPr/>
        </p:nvSpPr>
        <p:spPr>
          <a:xfrm>
            <a:off x="392580" y="457288"/>
            <a:ext cx="356720" cy="356720"/>
          </a:xfrm>
          <a:prstGeom prst="ellipse">
            <a:avLst/>
          </a:prstGeom>
          <a:noFill/>
          <a:ln w="1905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a:off x="574960" y="455648"/>
            <a:ext cx="360000" cy="360000"/>
          </a:xfrm>
          <a:prstGeom prst="ellipse">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PP_MARK_KEY" val="357dc477-653e-4f7a-8abc-90f25d083727"/>
  <p:tag name="COMMONDATA" val="eyJoZGlkIjoiOGI1Y2UxYmQ2NWNjM2QwMzBiM2M2ZWJmYWRmZDExZTUifQ=="/>
</p:tagLst>
</file>

<file path=ppt/tags/tag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UNIT_USESOURCEFORMAT_APPLY" val="1"/>
</p:tagLst>
</file>

<file path=ppt/tags/tag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LINE_FORE_SCHEMECOLOR_INDEX" val="5"/>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4917328274,&quot;left&quot;:54.8,&quot;top&quot;:102.10000830703217,&quot;width&quot;:850.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Lst>
</file>

<file path=ppt/theme/theme1.xml><?xml version="1.0" encoding="utf-8"?>
<a:theme xmlns:a="http://schemas.openxmlformats.org/drawingml/2006/main" name="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rgbClr val="000000"/>
      </a:dk1>
      <a:lt1>
        <a:srgbClr val="FFFFFF"/>
      </a:lt1>
      <a:dk2>
        <a:srgbClr val="0E2841"/>
      </a:dk2>
      <a:lt2>
        <a:srgbClr val="E8E8E8"/>
      </a:lt2>
      <a:accent1>
        <a:srgbClr val="0170E1"/>
      </a:accent1>
      <a:accent2>
        <a:srgbClr val="FF7200"/>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2097</Words>
  <Application>WPS 演示</Application>
  <PresentationFormat>宽屏</PresentationFormat>
  <Paragraphs>200</Paragraphs>
  <Slides>19</Slides>
  <Notes>19</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19</vt:i4>
      </vt:variant>
    </vt:vector>
  </HeadingPairs>
  <TitlesOfParts>
    <vt:vector size="36" baseType="lpstr">
      <vt:lpstr>Arial</vt:lpstr>
      <vt:lpstr>宋体</vt:lpstr>
      <vt:lpstr>Wingdings</vt:lpstr>
      <vt:lpstr>Source Han Sans CN Bold Bold</vt:lpstr>
      <vt:lpstr>OPPOSans H</vt:lpstr>
      <vt:lpstr>OPPOSans L</vt:lpstr>
      <vt:lpstr>Source Han Sans CN Normal</vt:lpstr>
      <vt:lpstr>思源黑体 CN Regular</vt:lpstr>
      <vt:lpstr>OPPOSans B</vt:lpstr>
      <vt:lpstr>等线</vt:lpstr>
      <vt:lpstr>微软雅黑</vt:lpstr>
      <vt:lpstr>Arial Unicode MS</vt:lpstr>
      <vt:lpstr>Calibri</vt:lpstr>
      <vt:lpstr>等线 Light</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武静影</cp:lastModifiedBy>
  <cp:revision>37</cp:revision>
  <dcterms:created xsi:type="dcterms:W3CDTF">2025-08-22T04:59:00Z</dcterms:created>
  <dcterms:modified xsi:type="dcterms:W3CDTF">2025-11-06T10:20:34Z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F919523A00F349EC9A22A1EC966DB66B_12</vt:lpwstr>
  </property>
  <property fmtid="{D5CDD505-2E9C-101B-9397-08002B2CF9AE}" pid="3" name="KSOProductBuildVer">
    <vt:lpwstr>2052-12.1.0.19302</vt:lpwstr>
  </property>
</Properties>
</file>